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3" r:id="rId2"/>
    <p:sldId id="289" r:id="rId3"/>
    <p:sldId id="290" r:id="rId4"/>
    <p:sldId id="260" r:id="rId5"/>
    <p:sldId id="265" r:id="rId6"/>
    <p:sldId id="264" r:id="rId7"/>
    <p:sldId id="261" r:id="rId8"/>
    <p:sldId id="266" r:id="rId9"/>
    <p:sldId id="269" r:id="rId10"/>
    <p:sldId id="270" r:id="rId11"/>
    <p:sldId id="267" r:id="rId12"/>
    <p:sldId id="262" r:id="rId13"/>
    <p:sldId id="268" r:id="rId14"/>
    <p:sldId id="271" r:id="rId15"/>
    <p:sldId id="275" r:id="rId16"/>
    <p:sldId id="274" r:id="rId17"/>
    <p:sldId id="273" r:id="rId18"/>
    <p:sldId id="272" r:id="rId19"/>
    <p:sldId id="276" r:id="rId20"/>
    <p:sldId id="277" r:id="rId21"/>
    <p:sldId id="278" r:id="rId22"/>
    <p:sldId id="279" r:id="rId23"/>
    <p:sldId id="282" r:id="rId24"/>
    <p:sldId id="280" r:id="rId25"/>
    <p:sldId id="281" r:id="rId26"/>
    <p:sldId id="285" r:id="rId27"/>
    <p:sldId id="283" r:id="rId28"/>
    <p:sldId id="284" r:id="rId29"/>
    <p:sldId id="286" r:id="rId30"/>
    <p:sldId id="293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4853FC6-EE39-459C-A778-F2657F77E272}">
          <p14:sldIdLst>
            <p14:sldId id="263"/>
            <p14:sldId id="289"/>
            <p14:sldId id="290"/>
            <p14:sldId id="260"/>
            <p14:sldId id="265"/>
          </p14:sldIdLst>
        </p14:section>
        <p14:section name="Tools" id="{E14F1165-59DE-4773-8131-57030420FF11}">
          <p14:sldIdLst>
            <p14:sldId id="264"/>
            <p14:sldId id="261"/>
            <p14:sldId id="266"/>
            <p14:sldId id="269"/>
            <p14:sldId id="270"/>
            <p14:sldId id="267"/>
            <p14:sldId id="262"/>
          </p14:sldIdLst>
        </p14:section>
        <p14:section name="Tutorials" id="{AD4E720C-A476-47C6-8361-5A22C728E2CE}">
          <p14:sldIdLst>
            <p14:sldId id="268"/>
            <p14:sldId id="271"/>
            <p14:sldId id="275"/>
            <p14:sldId id="274"/>
            <p14:sldId id="273"/>
          </p14:sldIdLst>
        </p14:section>
        <p14:section name="Get Office Mix" id="{32B75562-62DF-4F48-B02C-00B552FEB3B0}">
          <p14:sldIdLst>
            <p14:sldId id="272"/>
            <p14:sldId id="276"/>
            <p14:sldId id="277"/>
            <p14:sldId id="278"/>
            <p14:sldId id="279"/>
            <p14:sldId id="282"/>
            <p14:sldId id="280"/>
            <p14:sldId id="281"/>
            <p14:sldId id="285"/>
            <p14:sldId id="283"/>
            <p14:sldId id="284"/>
            <p14:sldId id="28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B"/>
    <a:srgbClr val="E6E6E6"/>
    <a:srgbClr val="FF5900"/>
    <a:srgbClr val="FF6400"/>
    <a:srgbClr val="EBEBEB"/>
    <a:srgbClr val="DBDBDB"/>
    <a:srgbClr val="E1E1E1"/>
    <a:srgbClr val="DEDEDE"/>
    <a:srgbClr val="FF4C0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29" autoAdjust="0"/>
  </p:normalViewPr>
  <p:slideViewPr>
    <p:cSldViewPr snapToGrid="0">
      <p:cViewPr varScale="1">
        <p:scale>
          <a:sx n="86" d="100"/>
          <a:sy n="86" d="100"/>
        </p:scale>
        <p:origin x="24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19</c:v>
                </c:pt>
                <c:pt idx="6">
                  <c:v>23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73.25</c:v>
                </c:pt>
                <c:pt idx="1">
                  <c:v>74.47</c:v>
                </c:pt>
                <c:pt idx="2">
                  <c:v>81.75</c:v>
                </c:pt>
                <c:pt idx="3">
                  <c:v>83.2</c:v>
                </c:pt>
                <c:pt idx="4">
                  <c:v>83.47</c:v>
                </c:pt>
                <c:pt idx="5">
                  <c:v>83.1</c:v>
                </c:pt>
                <c:pt idx="6">
                  <c:v>81.2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484497152"/>
        <c:axId val="-484496064"/>
      </c:barChart>
      <c:catAx>
        <c:axId val="-48449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4496064"/>
        <c:crosses val="autoZero"/>
        <c:auto val="1"/>
        <c:lblAlgn val="ctr"/>
        <c:lblOffset val="100"/>
        <c:noMultiLvlLbl val="0"/>
      </c:catAx>
      <c:valAx>
        <c:axId val="-4844960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449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6BBF-38DE-4B34-833D-210BC6F6661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BE67B-2C32-4802-A81D-5FD8EA0D9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BE67B-2C32-4802-A81D-5FD8EA0D95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54950" y="262784"/>
            <a:ext cx="11682101" cy="6332433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737770" y="2338905"/>
            <a:ext cx="10515600" cy="2560320"/>
          </a:xfrm>
        </p:spPr>
        <p:txBody>
          <a:bodyPr anchor="t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95512" y="5369912"/>
            <a:ext cx="2648757" cy="474891"/>
            <a:chOff x="1903179" y="1071329"/>
            <a:chExt cx="7766519" cy="1392444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663217" y="1278651"/>
              <a:ext cx="949862" cy="1058669"/>
            </a:xfrm>
            <a:custGeom>
              <a:avLst/>
              <a:gdLst>
                <a:gd name="T0" fmla="*/ 135 w 273"/>
                <a:gd name="T1" fmla="*/ 303 h 303"/>
                <a:gd name="T2" fmla="*/ 36 w 273"/>
                <a:gd name="T3" fmla="*/ 261 h 303"/>
                <a:gd name="T4" fmla="*/ 0 w 273"/>
                <a:gd name="T5" fmla="*/ 154 h 303"/>
                <a:gd name="T6" fmla="*/ 37 w 273"/>
                <a:gd name="T7" fmla="*/ 42 h 303"/>
                <a:gd name="T8" fmla="*/ 141 w 273"/>
                <a:gd name="T9" fmla="*/ 0 h 303"/>
                <a:gd name="T10" fmla="*/ 237 w 273"/>
                <a:gd name="T11" fmla="*/ 40 h 303"/>
                <a:gd name="T12" fmla="*/ 273 w 273"/>
                <a:gd name="T13" fmla="*/ 147 h 303"/>
                <a:gd name="T14" fmla="*/ 236 w 273"/>
                <a:gd name="T15" fmla="*/ 261 h 303"/>
                <a:gd name="T16" fmla="*/ 135 w 273"/>
                <a:gd name="T17" fmla="*/ 303 h 303"/>
                <a:gd name="T18" fmla="*/ 137 w 273"/>
                <a:gd name="T19" fmla="*/ 18 h 303"/>
                <a:gd name="T20" fmla="*/ 53 w 273"/>
                <a:gd name="T21" fmla="*/ 55 h 303"/>
                <a:gd name="T22" fmla="*/ 20 w 273"/>
                <a:gd name="T23" fmla="*/ 152 h 303"/>
                <a:gd name="T24" fmla="*/ 52 w 273"/>
                <a:gd name="T25" fmla="*/ 248 h 303"/>
                <a:gd name="T26" fmla="*/ 135 w 273"/>
                <a:gd name="T27" fmla="*/ 284 h 303"/>
                <a:gd name="T28" fmla="*/ 221 w 273"/>
                <a:gd name="T29" fmla="*/ 249 h 303"/>
                <a:gd name="T30" fmla="*/ 253 w 273"/>
                <a:gd name="T31" fmla="*/ 150 h 303"/>
                <a:gd name="T32" fmla="*/ 222 w 273"/>
                <a:gd name="T33" fmla="*/ 53 h 303"/>
                <a:gd name="T34" fmla="*/ 137 w 273"/>
                <a:gd name="T35" fmla="*/ 1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303">
                  <a:moveTo>
                    <a:pt x="135" y="303"/>
                  </a:moveTo>
                  <a:cubicBezTo>
                    <a:pt x="94" y="303"/>
                    <a:pt x="61" y="289"/>
                    <a:pt x="36" y="261"/>
                  </a:cubicBezTo>
                  <a:cubicBezTo>
                    <a:pt x="12" y="234"/>
                    <a:pt x="0" y="198"/>
                    <a:pt x="0" y="154"/>
                  </a:cubicBezTo>
                  <a:cubicBezTo>
                    <a:pt x="0" y="108"/>
                    <a:pt x="12" y="70"/>
                    <a:pt x="37" y="42"/>
                  </a:cubicBezTo>
                  <a:cubicBezTo>
                    <a:pt x="63" y="14"/>
                    <a:pt x="97" y="0"/>
                    <a:pt x="141" y="0"/>
                  </a:cubicBezTo>
                  <a:cubicBezTo>
                    <a:pt x="180" y="0"/>
                    <a:pt x="212" y="13"/>
                    <a:pt x="237" y="40"/>
                  </a:cubicBezTo>
                  <a:cubicBezTo>
                    <a:pt x="261" y="67"/>
                    <a:pt x="273" y="103"/>
                    <a:pt x="273" y="147"/>
                  </a:cubicBezTo>
                  <a:cubicBezTo>
                    <a:pt x="273" y="195"/>
                    <a:pt x="261" y="233"/>
                    <a:pt x="236" y="261"/>
                  </a:cubicBezTo>
                  <a:cubicBezTo>
                    <a:pt x="211" y="289"/>
                    <a:pt x="177" y="303"/>
                    <a:pt x="135" y="303"/>
                  </a:cubicBezTo>
                  <a:close/>
                  <a:moveTo>
                    <a:pt x="137" y="18"/>
                  </a:moveTo>
                  <a:cubicBezTo>
                    <a:pt x="103" y="18"/>
                    <a:pt x="75" y="31"/>
                    <a:pt x="53" y="55"/>
                  </a:cubicBezTo>
                  <a:cubicBezTo>
                    <a:pt x="31" y="80"/>
                    <a:pt x="20" y="112"/>
                    <a:pt x="20" y="152"/>
                  </a:cubicBezTo>
                  <a:cubicBezTo>
                    <a:pt x="20" y="192"/>
                    <a:pt x="31" y="224"/>
                    <a:pt x="52" y="248"/>
                  </a:cubicBezTo>
                  <a:cubicBezTo>
                    <a:pt x="72" y="272"/>
                    <a:pt x="100" y="284"/>
                    <a:pt x="135" y="284"/>
                  </a:cubicBezTo>
                  <a:cubicBezTo>
                    <a:pt x="171" y="284"/>
                    <a:pt x="200" y="272"/>
                    <a:pt x="221" y="249"/>
                  </a:cubicBezTo>
                  <a:cubicBezTo>
                    <a:pt x="242" y="225"/>
                    <a:pt x="253" y="192"/>
                    <a:pt x="253" y="150"/>
                  </a:cubicBezTo>
                  <a:cubicBezTo>
                    <a:pt x="253" y="109"/>
                    <a:pt x="242" y="76"/>
                    <a:pt x="222" y="53"/>
                  </a:cubicBezTo>
                  <a:cubicBezTo>
                    <a:pt x="201" y="30"/>
                    <a:pt x="173" y="18"/>
                    <a:pt x="13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717476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6 w 118"/>
                <a:gd name="T5" fmla="*/ 69 h 313"/>
                <a:gd name="T6" fmla="*/ 56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6 w 118"/>
                <a:gd name="T13" fmla="*/ 121 h 313"/>
                <a:gd name="T14" fmla="*/ 56 w 118"/>
                <a:gd name="T15" fmla="*/ 313 h 313"/>
                <a:gd name="T16" fmla="*/ 37 w 118"/>
                <a:gd name="T17" fmla="*/ 313 h 313"/>
                <a:gd name="T18" fmla="*/ 37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7 w 118"/>
                <a:gd name="T25" fmla="*/ 103 h 313"/>
                <a:gd name="T26" fmla="*/ 37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6" y="34"/>
                    <a:pt x="56" y="6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313"/>
                    <a:pt x="56" y="313"/>
                    <a:pt x="56" y="313"/>
                  </a:cubicBezTo>
                  <a:cubicBezTo>
                    <a:pt x="37" y="313"/>
                    <a:pt x="37" y="313"/>
                    <a:pt x="37" y="313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45"/>
                    <a:pt x="43" y="28"/>
                    <a:pt x="54" y="17"/>
                  </a:cubicBezTo>
                  <a:cubicBezTo>
                    <a:pt x="65" y="5"/>
                    <a:pt x="79" y="0"/>
                    <a:pt x="96" y="0"/>
                  </a:cubicBezTo>
                  <a:cubicBezTo>
                    <a:pt x="104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117418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7 w 118"/>
                <a:gd name="T5" fmla="*/ 69 h 313"/>
                <a:gd name="T6" fmla="*/ 57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7 w 118"/>
                <a:gd name="T13" fmla="*/ 121 h 313"/>
                <a:gd name="T14" fmla="*/ 57 w 118"/>
                <a:gd name="T15" fmla="*/ 313 h 313"/>
                <a:gd name="T16" fmla="*/ 38 w 118"/>
                <a:gd name="T17" fmla="*/ 313 h 313"/>
                <a:gd name="T18" fmla="*/ 38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8 w 118"/>
                <a:gd name="T25" fmla="*/ 103 h 313"/>
                <a:gd name="T26" fmla="*/ 38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7" y="34"/>
                    <a:pt x="57" y="69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313"/>
                    <a:pt x="57" y="313"/>
                    <a:pt x="57" y="313"/>
                  </a:cubicBezTo>
                  <a:cubicBezTo>
                    <a:pt x="38" y="313"/>
                    <a:pt x="38" y="313"/>
                    <a:pt x="38" y="313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45"/>
                    <a:pt x="43" y="28"/>
                    <a:pt x="54" y="17"/>
                  </a:cubicBezTo>
                  <a:cubicBezTo>
                    <a:pt x="66" y="5"/>
                    <a:pt x="79" y="0"/>
                    <a:pt x="96" y="0"/>
                  </a:cubicBezTo>
                  <a:cubicBezTo>
                    <a:pt x="105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589408" y="1296296"/>
              <a:ext cx="108808" cy="1023380"/>
            </a:xfrm>
            <a:custGeom>
              <a:avLst/>
              <a:gdLst>
                <a:gd name="T0" fmla="*/ 15 w 31"/>
                <a:gd name="T1" fmla="*/ 31 h 293"/>
                <a:gd name="T2" fmla="*/ 4 w 31"/>
                <a:gd name="T3" fmla="*/ 26 h 293"/>
                <a:gd name="T4" fmla="*/ 0 w 31"/>
                <a:gd name="T5" fmla="*/ 15 h 293"/>
                <a:gd name="T6" fmla="*/ 4 w 31"/>
                <a:gd name="T7" fmla="*/ 4 h 293"/>
                <a:gd name="T8" fmla="*/ 15 w 31"/>
                <a:gd name="T9" fmla="*/ 0 h 293"/>
                <a:gd name="T10" fmla="*/ 26 w 31"/>
                <a:gd name="T11" fmla="*/ 4 h 293"/>
                <a:gd name="T12" fmla="*/ 31 w 31"/>
                <a:gd name="T13" fmla="*/ 15 h 293"/>
                <a:gd name="T14" fmla="*/ 26 w 31"/>
                <a:gd name="T15" fmla="*/ 26 h 293"/>
                <a:gd name="T16" fmla="*/ 15 w 31"/>
                <a:gd name="T17" fmla="*/ 31 h 293"/>
                <a:gd name="T18" fmla="*/ 6 w 31"/>
                <a:gd name="T19" fmla="*/ 293 h 293"/>
                <a:gd name="T20" fmla="*/ 6 w 31"/>
                <a:gd name="T21" fmla="*/ 83 h 293"/>
                <a:gd name="T22" fmla="*/ 25 w 31"/>
                <a:gd name="T23" fmla="*/ 83 h 293"/>
                <a:gd name="T24" fmla="*/ 25 w 31"/>
                <a:gd name="T25" fmla="*/ 293 h 293"/>
                <a:gd name="T26" fmla="*/ 6 w 31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93">
                  <a:moveTo>
                    <a:pt x="15" y="31"/>
                  </a:moveTo>
                  <a:cubicBezTo>
                    <a:pt x="11" y="31"/>
                    <a:pt x="7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0"/>
                    <a:pt x="1" y="7"/>
                    <a:pt x="4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1" y="10"/>
                    <a:pt x="31" y="15"/>
                  </a:cubicBezTo>
                  <a:cubicBezTo>
                    <a:pt x="31" y="19"/>
                    <a:pt x="29" y="23"/>
                    <a:pt x="26" y="26"/>
                  </a:cubicBezTo>
                  <a:cubicBezTo>
                    <a:pt x="23" y="29"/>
                    <a:pt x="19" y="31"/>
                    <a:pt x="15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57016" y="1568315"/>
              <a:ext cx="526394" cy="769006"/>
            </a:xfrm>
            <a:custGeom>
              <a:avLst/>
              <a:gdLst>
                <a:gd name="T0" fmla="*/ 150 w 151"/>
                <a:gd name="T1" fmla="*/ 205 h 220"/>
                <a:gd name="T2" fmla="*/ 95 w 151"/>
                <a:gd name="T3" fmla="*/ 220 h 220"/>
                <a:gd name="T4" fmla="*/ 26 w 151"/>
                <a:gd name="T5" fmla="*/ 190 h 220"/>
                <a:gd name="T6" fmla="*/ 0 w 151"/>
                <a:gd name="T7" fmla="*/ 114 h 220"/>
                <a:gd name="T8" fmla="*/ 29 w 151"/>
                <a:gd name="T9" fmla="*/ 32 h 220"/>
                <a:gd name="T10" fmla="*/ 105 w 151"/>
                <a:gd name="T11" fmla="*/ 0 h 220"/>
                <a:gd name="T12" fmla="*/ 151 w 151"/>
                <a:gd name="T13" fmla="*/ 10 h 220"/>
                <a:gd name="T14" fmla="*/ 151 w 151"/>
                <a:gd name="T15" fmla="*/ 31 h 220"/>
                <a:gd name="T16" fmla="*/ 102 w 151"/>
                <a:gd name="T17" fmla="*/ 18 h 220"/>
                <a:gd name="T18" fmla="*/ 42 w 151"/>
                <a:gd name="T19" fmla="*/ 44 h 220"/>
                <a:gd name="T20" fmla="*/ 19 w 151"/>
                <a:gd name="T21" fmla="*/ 113 h 220"/>
                <a:gd name="T22" fmla="*/ 40 w 151"/>
                <a:gd name="T23" fmla="*/ 178 h 220"/>
                <a:gd name="T24" fmla="*/ 95 w 151"/>
                <a:gd name="T25" fmla="*/ 203 h 220"/>
                <a:gd name="T26" fmla="*/ 150 w 151"/>
                <a:gd name="T27" fmla="*/ 186 h 220"/>
                <a:gd name="T28" fmla="*/ 150 w 151"/>
                <a:gd name="T29" fmla="*/ 2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20">
                  <a:moveTo>
                    <a:pt x="150" y="205"/>
                  </a:moveTo>
                  <a:cubicBezTo>
                    <a:pt x="135" y="215"/>
                    <a:pt x="116" y="220"/>
                    <a:pt x="95" y="220"/>
                  </a:cubicBezTo>
                  <a:cubicBezTo>
                    <a:pt x="66" y="220"/>
                    <a:pt x="43" y="210"/>
                    <a:pt x="26" y="190"/>
                  </a:cubicBezTo>
                  <a:cubicBezTo>
                    <a:pt x="8" y="171"/>
                    <a:pt x="0" y="145"/>
                    <a:pt x="0" y="114"/>
                  </a:cubicBezTo>
                  <a:cubicBezTo>
                    <a:pt x="0" y="81"/>
                    <a:pt x="9" y="53"/>
                    <a:pt x="29" y="32"/>
                  </a:cubicBezTo>
                  <a:cubicBezTo>
                    <a:pt x="49" y="11"/>
                    <a:pt x="74" y="0"/>
                    <a:pt x="105" y="0"/>
                  </a:cubicBezTo>
                  <a:cubicBezTo>
                    <a:pt x="120" y="0"/>
                    <a:pt x="136" y="4"/>
                    <a:pt x="151" y="1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36" y="22"/>
                    <a:pt x="120" y="18"/>
                    <a:pt x="102" y="18"/>
                  </a:cubicBezTo>
                  <a:cubicBezTo>
                    <a:pt x="77" y="18"/>
                    <a:pt x="57" y="26"/>
                    <a:pt x="42" y="44"/>
                  </a:cubicBezTo>
                  <a:cubicBezTo>
                    <a:pt x="27" y="62"/>
                    <a:pt x="19" y="84"/>
                    <a:pt x="19" y="113"/>
                  </a:cubicBezTo>
                  <a:cubicBezTo>
                    <a:pt x="19" y="140"/>
                    <a:pt x="26" y="161"/>
                    <a:pt x="40" y="178"/>
                  </a:cubicBezTo>
                  <a:cubicBezTo>
                    <a:pt x="54" y="194"/>
                    <a:pt x="72" y="203"/>
                    <a:pt x="95" y="203"/>
                  </a:cubicBezTo>
                  <a:cubicBezTo>
                    <a:pt x="116" y="203"/>
                    <a:pt x="135" y="197"/>
                    <a:pt x="150" y="186"/>
                  </a:cubicBezTo>
                  <a:lnTo>
                    <a:pt x="150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6501040" y="1568315"/>
              <a:ext cx="608735" cy="769006"/>
            </a:xfrm>
            <a:custGeom>
              <a:avLst/>
              <a:gdLst>
                <a:gd name="T0" fmla="*/ 20 w 175"/>
                <a:gd name="T1" fmla="*/ 111 h 220"/>
                <a:gd name="T2" fmla="*/ 40 w 175"/>
                <a:gd name="T3" fmla="*/ 178 h 220"/>
                <a:gd name="T4" fmla="*/ 94 w 175"/>
                <a:gd name="T5" fmla="*/ 203 h 220"/>
                <a:gd name="T6" fmla="*/ 163 w 175"/>
                <a:gd name="T7" fmla="*/ 177 h 220"/>
                <a:gd name="T8" fmla="*/ 163 w 175"/>
                <a:gd name="T9" fmla="*/ 197 h 220"/>
                <a:gd name="T10" fmla="*/ 90 w 175"/>
                <a:gd name="T11" fmla="*/ 220 h 220"/>
                <a:gd name="T12" fmla="*/ 25 w 175"/>
                <a:gd name="T13" fmla="*/ 191 h 220"/>
                <a:gd name="T14" fmla="*/ 0 w 175"/>
                <a:gd name="T15" fmla="*/ 109 h 220"/>
                <a:gd name="T16" fmla="*/ 26 w 175"/>
                <a:gd name="T17" fmla="*/ 32 h 220"/>
                <a:gd name="T18" fmla="*/ 94 w 175"/>
                <a:gd name="T19" fmla="*/ 0 h 220"/>
                <a:gd name="T20" fmla="*/ 154 w 175"/>
                <a:gd name="T21" fmla="*/ 28 h 220"/>
                <a:gd name="T22" fmla="*/ 175 w 175"/>
                <a:gd name="T23" fmla="*/ 102 h 220"/>
                <a:gd name="T24" fmla="*/ 175 w 175"/>
                <a:gd name="T25" fmla="*/ 111 h 220"/>
                <a:gd name="T26" fmla="*/ 20 w 175"/>
                <a:gd name="T27" fmla="*/ 111 h 220"/>
                <a:gd name="T28" fmla="*/ 155 w 175"/>
                <a:gd name="T29" fmla="*/ 94 h 220"/>
                <a:gd name="T30" fmla="*/ 138 w 175"/>
                <a:gd name="T31" fmla="*/ 38 h 220"/>
                <a:gd name="T32" fmla="*/ 93 w 175"/>
                <a:gd name="T33" fmla="*/ 18 h 220"/>
                <a:gd name="T34" fmla="*/ 44 w 175"/>
                <a:gd name="T35" fmla="*/ 37 h 220"/>
                <a:gd name="T36" fmla="*/ 21 w 175"/>
                <a:gd name="T37" fmla="*/ 94 h 220"/>
                <a:gd name="T38" fmla="*/ 155 w 175"/>
                <a:gd name="T39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220">
                  <a:moveTo>
                    <a:pt x="20" y="111"/>
                  </a:moveTo>
                  <a:cubicBezTo>
                    <a:pt x="20" y="140"/>
                    <a:pt x="26" y="162"/>
                    <a:pt x="40" y="178"/>
                  </a:cubicBezTo>
                  <a:cubicBezTo>
                    <a:pt x="53" y="194"/>
                    <a:pt x="71" y="203"/>
                    <a:pt x="94" y="203"/>
                  </a:cubicBezTo>
                  <a:cubicBezTo>
                    <a:pt x="118" y="203"/>
                    <a:pt x="141" y="194"/>
                    <a:pt x="163" y="17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41" y="212"/>
                    <a:pt x="117" y="220"/>
                    <a:pt x="90" y="220"/>
                  </a:cubicBezTo>
                  <a:cubicBezTo>
                    <a:pt x="64" y="220"/>
                    <a:pt x="42" y="210"/>
                    <a:pt x="25" y="191"/>
                  </a:cubicBezTo>
                  <a:cubicBezTo>
                    <a:pt x="9" y="171"/>
                    <a:pt x="0" y="144"/>
                    <a:pt x="0" y="109"/>
                  </a:cubicBezTo>
                  <a:cubicBezTo>
                    <a:pt x="0" y="78"/>
                    <a:pt x="9" y="53"/>
                    <a:pt x="26" y="32"/>
                  </a:cubicBezTo>
                  <a:cubicBezTo>
                    <a:pt x="44" y="11"/>
                    <a:pt x="66" y="0"/>
                    <a:pt x="94" y="0"/>
                  </a:cubicBezTo>
                  <a:cubicBezTo>
                    <a:pt x="120" y="0"/>
                    <a:pt x="140" y="10"/>
                    <a:pt x="154" y="28"/>
                  </a:cubicBezTo>
                  <a:cubicBezTo>
                    <a:pt x="168" y="46"/>
                    <a:pt x="175" y="71"/>
                    <a:pt x="175" y="102"/>
                  </a:cubicBezTo>
                  <a:cubicBezTo>
                    <a:pt x="175" y="111"/>
                    <a:pt x="175" y="111"/>
                    <a:pt x="175" y="111"/>
                  </a:cubicBezTo>
                  <a:lnTo>
                    <a:pt x="20" y="111"/>
                  </a:lnTo>
                  <a:close/>
                  <a:moveTo>
                    <a:pt x="155" y="94"/>
                  </a:moveTo>
                  <a:cubicBezTo>
                    <a:pt x="154" y="70"/>
                    <a:pt x="148" y="51"/>
                    <a:pt x="138" y="38"/>
                  </a:cubicBezTo>
                  <a:cubicBezTo>
                    <a:pt x="127" y="24"/>
                    <a:pt x="112" y="18"/>
                    <a:pt x="93" y="18"/>
                  </a:cubicBezTo>
                  <a:cubicBezTo>
                    <a:pt x="74" y="18"/>
                    <a:pt x="57" y="24"/>
                    <a:pt x="44" y="37"/>
                  </a:cubicBezTo>
                  <a:cubicBezTo>
                    <a:pt x="32" y="50"/>
                    <a:pt x="24" y="69"/>
                    <a:pt x="21" y="94"/>
                  </a:cubicBezTo>
                  <a:lnTo>
                    <a:pt x="15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700866" y="1296296"/>
              <a:ext cx="949862" cy="1023380"/>
            </a:xfrm>
            <a:custGeom>
              <a:avLst/>
              <a:gdLst>
                <a:gd name="T0" fmla="*/ 254 w 273"/>
                <a:gd name="T1" fmla="*/ 293 h 293"/>
                <a:gd name="T2" fmla="*/ 254 w 273"/>
                <a:gd name="T3" fmla="*/ 85 h 293"/>
                <a:gd name="T4" fmla="*/ 256 w 273"/>
                <a:gd name="T5" fmla="*/ 42 h 293"/>
                <a:gd name="T6" fmla="*/ 255 w 273"/>
                <a:gd name="T7" fmla="*/ 42 h 293"/>
                <a:gd name="T8" fmla="*/ 245 w 273"/>
                <a:gd name="T9" fmla="*/ 67 h 293"/>
                <a:gd name="T10" fmla="*/ 141 w 273"/>
                <a:gd name="T11" fmla="*/ 293 h 293"/>
                <a:gd name="T12" fmla="*/ 134 w 273"/>
                <a:gd name="T13" fmla="*/ 293 h 293"/>
                <a:gd name="T14" fmla="*/ 30 w 273"/>
                <a:gd name="T15" fmla="*/ 68 h 293"/>
                <a:gd name="T16" fmla="*/ 20 w 273"/>
                <a:gd name="T17" fmla="*/ 41 h 293"/>
                <a:gd name="T18" fmla="*/ 19 w 273"/>
                <a:gd name="T19" fmla="*/ 41 h 293"/>
                <a:gd name="T20" fmla="*/ 20 w 273"/>
                <a:gd name="T21" fmla="*/ 80 h 293"/>
                <a:gd name="T22" fmla="*/ 20 w 273"/>
                <a:gd name="T23" fmla="*/ 293 h 293"/>
                <a:gd name="T24" fmla="*/ 0 w 273"/>
                <a:gd name="T25" fmla="*/ 293 h 293"/>
                <a:gd name="T26" fmla="*/ 0 w 273"/>
                <a:gd name="T27" fmla="*/ 0 h 293"/>
                <a:gd name="T28" fmla="*/ 19 w 273"/>
                <a:gd name="T29" fmla="*/ 0 h 293"/>
                <a:gd name="T30" fmla="*/ 128 w 273"/>
                <a:gd name="T31" fmla="*/ 236 h 293"/>
                <a:gd name="T32" fmla="*/ 130 w 273"/>
                <a:gd name="T33" fmla="*/ 241 h 293"/>
                <a:gd name="T34" fmla="*/ 133 w 273"/>
                <a:gd name="T35" fmla="*/ 248 h 293"/>
                <a:gd name="T36" fmla="*/ 137 w 273"/>
                <a:gd name="T37" fmla="*/ 260 h 293"/>
                <a:gd name="T38" fmla="*/ 139 w 273"/>
                <a:gd name="T39" fmla="*/ 260 h 293"/>
                <a:gd name="T40" fmla="*/ 141 w 273"/>
                <a:gd name="T41" fmla="*/ 253 h 293"/>
                <a:gd name="T42" fmla="*/ 148 w 273"/>
                <a:gd name="T43" fmla="*/ 234 h 293"/>
                <a:gd name="T44" fmla="*/ 255 w 273"/>
                <a:gd name="T45" fmla="*/ 0 h 293"/>
                <a:gd name="T46" fmla="*/ 273 w 273"/>
                <a:gd name="T47" fmla="*/ 0 h 293"/>
                <a:gd name="T48" fmla="*/ 273 w 273"/>
                <a:gd name="T49" fmla="*/ 293 h 293"/>
                <a:gd name="T50" fmla="*/ 254 w 273"/>
                <a:gd name="T51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93">
                  <a:moveTo>
                    <a:pt x="254" y="293"/>
                  </a:moveTo>
                  <a:cubicBezTo>
                    <a:pt x="254" y="85"/>
                    <a:pt x="254" y="85"/>
                    <a:pt x="254" y="85"/>
                  </a:cubicBezTo>
                  <a:cubicBezTo>
                    <a:pt x="254" y="80"/>
                    <a:pt x="255" y="65"/>
                    <a:pt x="256" y="42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1" y="53"/>
                    <a:pt x="248" y="61"/>
                    <a:pt x="245" y="67"/>
                  </a:cubicBezTo>
                  <a:cubicBezTo>
                    <a:pt x="141" y="293"/>
                    <a:pt x="141" y="293"/>
                    <a:pt x="141" y="293"/>
                  </a:cubicBezTo>
                  <a:cubicBezTo>
                    <a:pt x="134" y="293"/>
                    <a:pt x="134" y="293"/>
                    <a:pt x="134" y="293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6" y="61"/>
                    <a:pt x="23" y="52"/>
                    <a:pt x="20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54"/>
                    <a:pt x="20" y="67"/>
                    <a:pt x="20" y="80"/>
                  </a:cubicBezTo>
                  <a:cubicBezTo>
                    <a:pt x="20" y="293"/>
                    <a:pt x="20" y="293"/>
                    <a:pt x="2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9" y="237"/>
                    <a:pt x="130" y="239"/>
                    <a:pt x="130" y="241"/>
                  </a:cubicBezTo>
                  <a:cubicBezTo>
                    <a:pt x="131" y="243"/>
                    <a:pt x="132" y="246"/>
                    <a:pt x="133" y="248"/>
                  </a:cubicBezTo>
                  <a:cubicBezTo>
                    <a:pt x="134" y="252"/>
                    <a:pt x="136" y="256"/>
                    <a:pt x="137" y="260"/>
                  </a:cubicBezTo>
                  <a:cubicBezTo>
                    <a:pt x="139" y="260"/>
                    <a:pt x="139" y="260"/>
                    <a:pt x="139" y="260"/>
                  </a:cubicBezTo>
                  <a:cubicBezTo>
                    <a:pt x="141" y="253"/>
                    <a:pt x="141" y="253"/>
                    <a:pt x="141" y="253"/>
                  </a:cubicBezTo>
                  <a:cubicBezTo>
                    <a:pt x="141" y="253"/>
                    <a:pt x="143" y="246"/>
                    <a:pt x="148" y="234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3" y="293"/>
                    <a:pt x="273" y="293"/>
                    <a:pt x="273" y="293"/>
                  </a:cubicBezTo>
                  <a:lnTo>
                    <a:pt x="254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875695" y="1296296"/>
              <a:ext cx="111748" cy="1023380"/>
            </a:xfrm>
            <a:custGeom>
              <a:avLst/>
              <a:gdLst>
                <a:gd name="T0" fmla="*/ 16 w 32"/>
                <a:gd name="T1" fmla="*/ 31 h 293"/>
                <a:gd name="T2" fmla="*/ 5 w 32"/>
                <a:gd name="T3" fmla="*/ 26 h 293"/>
                <a:gd name="T4" fmla="*/ 0 w 32"/>
                <a:gd name="T5" fmla="*/ 15 h 293"/>
                <a:gd name="T6" fmla="*/ 5 w 32"/>
                <a:gd name="T7" fmla="*/ 4 h 293"/>
                <a:gd name="T8" fmla="*/ 16 w 32"/>
                <a:gd name="T9" fmla="*/ 0 h 293"/>
                <a:gd name="T10" fmla="*/ 27 w 32"/>
                <a:gd name="T11" fmla="*/ 4 h 293"/>
                <a:gd name="T12" fmla="*/ 32 w 32"/>
                <a:gd name="T13" fmla="*/ 15 h 293"/>
                <a:gd name="T14" fmla="*/ 27 w 32"/>
                <a:gd name="T15" fmla="*/ 26 h 293"/>
                <a:gd name="T16" fmla="*/ 16 w 32"/>
                <a:gd name="T17" fmla="*/ 31 h 293"/>
                <a:gd name="T18" fmla="*/ 6 w 32"/>
                <a:gd name="T19" fmla="*/ 293 h 293"/>
                <a:gd name="T20" fmla="*/ 6 w 32"/>
                <a:gd name="T21" fmla="*/ 83 h 293"/>
                <a:gd name="T22" fmla="*/ 25 w 32"/>
                <a:gd name="T23" fmla="*/ 83 h 293"/>
                <a:gd name="T24" fmla="*/ 25 w 32"/>
                <a:gd name="T25" fmla="*/ 293 h 293"/>
                <a:gd name="T26" fmla="*/ 6 w 32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9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3"/>
                    <a:pt x="0" y="20"/>
                    <a:pt x="0" y="15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7"/>
                    <a:pt x="32" y="10"/>
                    <a:pt x="32" y="15"/>
                  </a:cubicBezTo>
                  <a:cubicBezTo>
                    <a:pt x="32" y="19"/>
                    <a:pt x="30" y="23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102133" y="1585960"/>
              <a:ext cx="567565" cy="733717"/>
            </a:xfrm>
            <a:custGeom>
              <a:avLst/>
              <a:gdLst>
                <a:gd name="T0" fmla="*/ 92 w 163"/>
                <a:gd name="T1" fmla="*/ 107 h 210"/>
                <a:gd name="T2" fmla="*/ 160 w 163"/>
                <a:gd name="T3" fmla="*/ 210 h 210"/>
                <a:gd name="T4" fmla="*/ 136 w 163"/>
                <a:gd name="T5" fmla="*/ 210 h 210"/>
                <a:gd name="T6" fmla="*/ 81 w 163"/>
                <a:gd name="T7" fmla="*/ 121 h 210"/>
                <a:gd name="T8" fmla="*/ 80 w 163"/>
                <a:gd name="T9" fmla="*/ 121 h 210"/>
                <a:gd name="T10" fmla="*/ 73 w 163"/>
                <a:gd name="T11" fmla="*/ 133 h 210"/>
                <a:gd name="T12" fmla="*/ 69 w 163"/>
                <a:gd name="T13" fmla="*/ 139 h 210"/>
                <a:gd name="T14" fmla="*/ 23 w 163"/>
                <a:gd name="T15" fmla="*/ 210 h 210"/>
                <a:gd name="T16" fmla="*/ 0 w 163"/>
                <a:gd name="T17" fmla="*/ 210 h 210"/>
                <a:gd name="T18" fmla="*/ 70 w 163"/>
                <a:gd name="T19" fmla="*/ 108 h 210"/>
                <a:gd name="T20" fmla="*/ 2 w 163"/>
                <a:gd name="T21" fmla="*/ 0 h 210"/>
                <a:gd name="T22" fmla="*/ 24 w 163"/>
                <a:gd name="T23" fmla="*/ 0 h 210"/>
                <a:gd name="T24" fmla="*/ 70 w 163"/>
                <a:gd name="T25" fmla="*/ 75 h 210"/>
                <a:gd name="T26" fmla="*/ 81 w 163"/>
                <a:gd name="T27" fmla="*/ 93 h 210"/>
                <a:gd name="T28" fmla="*/ 82 w 163"/>
                <a:gd name="T29" fmla="*/ 93 h 210"/>
                <a:gd name="T30" fmla="*/ 92 w 163"/>
                <a:gd name="T31" fmla="*/ 76 h 210"/>
                <a:gd name="T32" fmla="*/ 141 w 163"/>
                <a:gd name="T33" fmla="*/ 0 h 210"/>
                <a:gd name="T34" fmla="*/ 163 w 163"/>
                <a:gd name="T35" fmla="*/ 0 h 210"/>
                <a:gd name="T36" fmla="*/ 92 w 163"/>
                <a:gd name="T37" fmla="*/ 1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10">
                  <a:moveTo>
                    <a:pt x="92" y="107"/>
                  </a:moveTo>
                  <a:cubicBezTo>
                    <a:pt x="160" y="210"/>
                    <a:pt x="160" y="210"/>
                    <a:pt x="160" y="210"/>
                  </a:cubicBezTo>
                  <a:cubicBezTo>
                    <a:pt x="136" y="210"/>
                    <a:pt x="136" y="210"/>
                    <a:pt x="136" y="210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2" y="135"/>
                    <a:pt x="71" y="137"/>
                    <a:pt x="69" y="139"/>
                  </a:cubicBezTo>
                  <a:cubicBezTo>
                    <a:pt x="23" y="210"/>
                    <a:pt x="23" y="210"/>
                    <a:pt x="23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6" y="85"/>
                    <a:pt x="80" y="91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9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776581" y="1697708"/>
              <a:ext cx="595502" cy="649905"/>
            </a:xfrm>
            <a:custGeom>
              <a:avLst/>
              <a:gdLst>
                <a:gd name="T0" fmla="*/ 0 w 405"/>
                <a:gd name="T1" fmla="*/ 442 h 442"/>
                <a:gd name="T2" fmla="*/ 364 w 405"/>
                <a:gd name="T3" fmla="*/ 269 h 442"/>
                <a:gd name="T4" fmla="*/ 405 w 405"/>
                <a:gd name="T5" fmla="*/ 0 h 442"/>
                <a:gd name="T6" fmla="*/ 0 w 405"/>
                <a:gd name="T7" fmla="*/ 423 h 442"/>
                <a:gd name="T8" fmla="*/ 0 w 405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442">
                  <a:moveTo>
                    <a:pt x="0" y="442"/>
                  </a:moveTo>
                  <a:lnTo>
                    <a:pt x="364" y="269"/>
                  </a:lnTo>
                  <a:lnTo>
                    <a:pt x="405" y="0"/>
                  </a:lnTo>
                  <a:lnTo>
                    <a:pt x="0" y="423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776581" y="1358052"/>
              <a:ext cx="595502" cy="905750"/>
            </a:xfrm>
            <a:custGeom>
              <a:avLst/>
              <a:gdLst>
                <a:gd name="T0" fmla="*/ 405 w 405"/>
                <a:gd name="T1" fmla="*/ 193 h 616"/>
                <a:gd name="T2" fmla="*/ 251 w 405"/>
                <a:gd name="T3" fmla="*/ 0 h 616"/>
                <a:gd name="T4" fmla="*/ 0 w 405"/>
                <a:gd name="T5" fmla="*/ 588 h 616"/>
                <a:gd name="T6" fmla="*/ 0 w 405"/>
                <a:gd name="T7" fmla="*/ 616 h 616"/>
                <a:gd name="T8" fmla="*/ 405 w 405"/>
                <a:gd name="T9" fmla="*/ 193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616">
                  <a:moveTo>
                    <a:pt x="405" y="193"/>
                  </a:moveTo>
                  <a:lnTo>
                    <a:pt x="251" y="0"/>
                  </a:lnTo>
                  <a:lnTo>
                    <a:pt x="0" y="588"/>
                  </a:lnTo>
                  <a:lnTo>
                    <a:pt x="0" y="616"/>
                  </a:lnTo>
                  <a:lnTo>
                    <a:pt x="40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776581" y="1131614"/>
              <a:ext cx="341127" cy="992503"/>
            </a:xfrm>
            <a:custGeom>
              <a:avLst/>
              <a:gdLst>
                <a:gd name="T0" fmla="*/ 232 w 232"/>
                <a:gd name="T1" fmla="*/ 133 h 675"/>
                <a:gd name="T2" fmla="*/ 59 w 232"/>
                <a:gd name="T3" fmla="*/ 0 h 675"/>
                <a:gd name="T4" fmla="*/ 0 w 232"/>
                <a:gd name="T5" fmla="*/ 635 h 675"/>
                <a:gd name="T6" fmla="*/ 0 w 232"/>
                <a:gd name="T7" fmla="*/ 675 h 675"/>
                <a:gd name="T8" fmla="*/ 232 w 232"/>
                <a:gd name="T9" fmla="*/ 133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75">
                  <a:moveTo>
                    <a:pt x="232" y="133"/>
                  </a:moveTo>
                  <a:lnTo>
                    <a:pt x="59" y="0"/>
                  </a:lnTo>
                  <a:lnTo>
                    <a:pt x="0" y="635"/>
                  </a:lnTo>
                  <a:lnTo>
                    <a:pt x="0" y="675"/>
                  </a:lnTo>
                  <a:lnTo>
                    <a:pt x="23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903179" y="1071329"/>
              <a:ext cx="845465" cy="1392444"/>
            </a:xfrm>
            <a:custGeom>
              <a:avLst/>
              <a:gdLst>
                <a:gd name="T0" fmla="*/ 0 w 243"/>
                <a:gd name="T1" fmla="*/ 41 h 398"/>
                <a:gd name="T2" fmla="*/ 0 w 243"/>
                <a:gd name="T3" fmla="*/ 357 h 398"/>
                <a:gd name="T4" fmla="*/ 243 w 243"/>
                <a:gd name="T5" fmla="*/ 398 h 398"/>
                <a:gd name="T6" fmla="*/ 243 w 243"/>
                <a:gd name="T7" fmla="*/ 0 h 398"/>
                <a:gd name="T8" fmla="*/ 0 w 243"/>
                <a:gd name="T9" fmla="*/ 41 h 398"/>
                <a:gd name="T10" fmla="*/ 178 w 243"/>
                <a:gd name="T11" fmla="*/ 288 h 398"/>
                <a:gd name="T12" fmla="*/ 150 w 243"/>
                <a:gd name="T13" fmla="*/ 286 h 398"/>
                <a:gd name="T14" fmla="*/ 150 w 243"/>
                <a:gd name="T15" fmla="*/ 156 h 398"/>
                <a:gd name="T16" fmla="*/ 118 w 243"/>
                <a:gd name="T17" fmla="*/ 284 h 398"/>
                <a:gd name="T18" fmla="*/ 99 w 243"/>
                <a:gd name="T19" fmla="*/ 282 h 398"/>
                <a:gd name="T20" fmla="*/ 69 w 243"/>
                <a:gd name="T21" fmla="*/ 165 h 398"/>
                <a:gd name="T22" fmla="*/ 69 w 243"/>
                <a:gd name="T23" fmla="*/ 279 h 398"/>
                <a:gd name="T24" fmla="*/ 49 w 243"/>
                <a:gd name="T25" fmla="*/ 278 h 398"/>
                <a:gd name="T26" fmla="*/ 49 w 243"/>
                <a:gd name="T27" fmla="*/ 128 h 398"/>
                <a:gd name="T28" fmla="*/ 84 w 243"/>
                <a:gd name="T29" fmla="*/ 125 h 398"/>
                <a:gd name="T30" fmla="*/ 109 w 243"/>
                <a:gd name="T31" fmla="*/ 236 h 398"/>
                <a:gd name="T32" fmla="*/ 136 w 243"/>
                <a:gd name="T33" fmla="*/ 121 h 398"/>
                <a:gd name="T34" fmla="*/ 178 w 243"/>
                <a:gd name="T35" fmla="*/ 118 h 398"/>
                <a:gd name="T36" fmla="*/ 178 w 243"/>
                <a:gd name="T37" fmla="*/ 28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398">
                  <a:moveTo>
                    <a:pt x="0" y="41"/>
                  </a:moveTo>
                  <a:cubicBezTo>
                    <a:pt x="0" y="357"/>
                    <a:pt x="0" y="357"/>
                    <a:pt x="0" y="357"/>
                  </a:cubicBezTo>
                  <a:cubicBezTo>
                    <a:pt x="243" y="398"/>
                    <a:pt x="243" y="398"/>
                    <a:pt x="243" y="398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0" y="41"/>
                  </a:lnTo>
                  <a:close/>
                  <a:moveTo>
                    <a:pt x="178" y="288"/>
                  </a:moveTo>
                  <a:cubicBezTo>
                    <a:pt x="150" y="286"/>
                    <a:pt x="150" y="286"/>
                    <a:pt x="150" y="286"/>
                  </a:cubicBezTo>
                  <a:cubicBezTo>
                    <a:pt x="150" y="156"/>
                    <a:pt x="150" y="156"/>
                    <a:pt x="150" y="156"/>
                  </a:cubicBezTo>
                  <a:cubicBezTo>
                    <a:pt x="118" y="284"/>
                    <a:pt x="118" y="284"/>
                    <a:pt x="118" y="284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108" y="228"/>
                    <a:pt x="109" y="23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78" y="118"/>
                    <a:pt x="178" y="118"/>
                    <a:pt x="178" y="118"/>
                  </a:cubicBezTo>
                  <a:lnTo>
                    <a:pt x="178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5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19" y="2360613"/>
            <a:ext cx="10515600" cy="2583086"/>
          </a:xfrm>
        </p:spPr>
        <p:txBody>
          <a:bodyPr/>
          <a:lstStyle>
            <a:lvl2pPr>
              <a:defRPr sz="1400"/>
            </a:lvl2pPr>
            <a:lvl3pPr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60614" y="1743721"/>
            <a:ext cx="4733925" cy="5127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>
                <a:latin typeface="Segoe UI Semibold"/>
                <a:cs typeface="Segoe UI Semibold"/>
              </a:defRPr>
            </a:lvl1pPr>
            <a:lvl2pPr marL="457200" indent="0">
              <a:buFontTx/>
              <a:buNone/>
              <a:defRPr sz="1600">
                <a:latin typeface="Segoe UI Semibold"/>
                <a:cs typeface="Segoe UI Semibold"/>
              </a:defRPr>
            </a:lvl2pPr>
            <a:lvl3pPr marL="914400" indent="0">
              <a:buFontTx/>
              <a:buNone/>
              <a:defRPr sz="1600">
                <a:latin typeface="Segoe UI Semibold"/>
                <a:cs typeface="Segoe UI Semibold"/>
              </a:defRPr>
            </a:lvl3pPr>
            <a:lvl4pPr marL="1371600" indent="0">
              <a:buFontTx/>
              <a:buNone/>
              <a:defRPr sz="1600">
                <a:latin typeface="Segoe UI Semibold"/>
                <a:cs typeface="Segoe UI Semibold"/>
              </a:defRPr>
            </a:lvl4pPr>
            <a:lvl5pPr marL="1828800" indent="0">
              <a:buFontTx/>
              <a:buNone/>
              <a:defRPr sz="1600">
                <a:latin typeface="Segoe UI Semibold"/>
                <a:cs typeface="Segoe UI Semi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41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1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935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8923" y="34160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51931" y="1812940"/>
            <a:ext cx="772668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ccen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254950" y="262784"/>
            <a:ext cx="11682101" cy="2077107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156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679" y="352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2354538"/>
            <a:ext cx="10515600" cy="354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 userDrawn="1"/>
        </p:nvSpPr>
        <p:spPr>
          <a:xfrm>
            <a:off x="564664" y="1796817"/>
            <a:ext cx="5206795" cy="67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0" dirty="0" smtClean="0">
                <a:latin typeface="Segoe UI Semibold"/>
                <a:cs typeface="Segoe UI Semibold"/>
              </a:rPr>
              <a:t>Click to edit Master text styles</a:t>
            </a:r>
            <a:endParaRPr lang="en-US" sz="1700" b="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89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652" r:id="rId3"/>
    <p:sldLayoutId id="2147483668" r:id="rId4"/>
    <p:sldLayoutId id="214748366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3" Type="http://schemas.openxmlformats.org/officeDocument/2006/relationships/image" Target="../media/image5.gif"/><Relationship Id="rId7" Type="http://schemas.openxmlformats.org/officeDocument/2006/relationships/hyperlink" Target="https://en.wikipedia.org/wiki/Artificial_intelligence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g_data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en.wikipedia.org/wiki/Data_set" TargetMode="External"/><Relationship Id="rId10" Type="http://schemas.openxmlformats.org/officeDocument/2006/relationships/hyperlink" Target="https://en.wikipedia.org/wiki/Database_system" TargetMode="External"/><Relationship Id="rId4" Type="http://schemas.openxmlformats.org/officeDocument/2006/relationships/image" Target="../media/image6.gif"/><Relationship Id="rId9" Type="http://schemas.openxmlformats.org/officeDocument/2006/relationships/hyperlink" Target="https://en.wikipedia.org/wiki/Statisti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Diabetes+130-US+hospitals+for+years+1999-200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14" y="4483100"/>
            <a:ext cx="2108759" cy="2122698"/>
          </a:xfrm>
          <a:prstGeom prst="rect">
            <a:avLst/>
          </a:prstGeom>
          <a:gradFill>
            <a:gsLst>
              <a:gs pos="39821">
                <a:srgbClr val="4C4D4E">
                  <a:alpha val="76000"/>
                </a:srgbClr>
              </a:gs>
              <a:gs pos="47804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0696" y="786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dobe Caslon Pro Bold" panose="0205070206050A020403" pitchFamily="18" charset="0"/>
                <a:cs typeface="Times New Roman" panose="02020603050405020304" pitchFamily="18" charset="0"/>
              </a:rPr>
              <a:t>ANALYSIS OF DIABETES DATASET</a:t>
            </a:r>
            <a:endParaRPr lang="en-US" b="1" dirty="0">
              <a:solidFill>
                <a:schemeClr val="bg1"/>
              </a:solidFill>
              <a:latin typeface="Adobe Caslon Pro Bold" panose="0205070206050A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1812" y="5226015"/>
            <a:ext cx="3513369" cy="787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200400" y="1892300"/>
            <a:ext cx="5156200" cy="2590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  <a:cs typeface="Segoe UI Semi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8797" y="3168615"/>
            <a:ext cx="5359400" cy="175796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Times New Roman" panose="02020603050405020304" pitchFamily="18" charset="0"/>
              </a:rPr>
              <a:t>ANKIT CHACHADA</a:t>
            </a:r>
          </a:p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Times New Roman" panose="02020603050405020304" pitchFamily="18" charset="0"/>
              </a:rPr>
              <a:t>TILAK SHENOY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Times New Roman" panose="02020603050405020304" pitchFamily="18" charset="0"/>
              </a:rPr>
              <a:t>KARTHIK KARUNANITHI</a:t>
            </a:r>
          </a:p>
          <a:p>
            <a:pPr marL="0" indent="0" algn="ctr">
              <a:buFontTx/>
              <a:buNone/>
            </a:pPr>
            <a:endParaRPr lang="en-US" sz="2800" b="1" dirty="0">
              <a:latin typeface="Adobe Caslon Pro Bold" panose="0205070206050A0204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D7C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443" y="948266"/>
            <a:ext cx="11210494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Transformed Dataset 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6" y="1677898"/>
            <a:ext cx="11597269" cy="47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Algorithms used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1231" y="2004647"/>
            <a:ext cx="5040923" cy="391550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215" y="1954848"/>
            <a:ext cx="6224954" cy="349347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2800" b="0" dirty="0" smtClean="0">
                <a:latin typeface="Adobe Caslon Pro Bold" panose="0205070206050A020403" pitchFamily="18" charset="0"/>
                <a:cs typeface="Segoe UI Semibold"/>
              </a:rPr>
              <a:t>Classification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Adobe Caslon Pro Bold" panose="0205070206050A020403" pitchFamily="18" charset="0"/>
                <a:cs typeface="Segoe UI Semibold"/>
              </a:rPr>
              <a:t>Naïve Bayes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Adobe Caslon Pro Bold" panose="0205070206050A020403" pitchFamily="18" charset="0"/>
                <a:cs typeface="Segoe UI Semibold"/>
              </a:rPr>
              <a:t>K-nearest neighbor (KNN)</a:t>
            </a:r>
            <a:endParaRPr lang="en-US" sz="2400" b="0" dirty="0">
              <a:latin typeface="Adobe Caslon Pro Bold" panose="0205070206050A020403" pitchFamily="18" charset="0"/>
              <a:cs typeface="Segoe UI Semibold"/>
            </a:endParaRPr>
          </a:p>
          <a:p>
            <a:pPr marL="0" indent="0">
              <a:buFontTx/>
              <a:buNone/>
            </a:pPr>
            <a:endParaRPr lang="en-US" sz="2400" dirty="0" smtClean="0">
              <a:latin typeface="Adobe Caslon Pro Bold" panose="0205070206050A020403" pitchFamily="18" charset="0"/>
              <a:cs typeface="Segoe UI Semibold"/>
            </a:endParaRPr>
          </a:p>
          <a:p>
            <a:pPr marL="0" indent="0">
              <a:buFontTx/>
              <a:buNone/>
            </a:pPr>
            <a:r>
              <a:rPr lang="en-US" sz="2800" dirty="0" smtClean="0">
                <a:latin typeface="Adobe Caslon Pro Bold" panose="0205070206050A020403" pitchFamily="18" charset="0"/>
                <a:cs typeface="Segoe UI Semibold"/>
              </a:rPr>
              <a:t>Clustering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Adobe Caslon Pro Bold" panose="0205070206050A020403" pitchFamily="18" charset="0"/>
                <a:cs typeface="Segoe UI Semibold"/>
              </a:rPr>
              <a:t>K means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60" y="1954848"/>
            <a:ext cx="4031821" cy="3393884"/>
          </a:xfrm>
          <a:prstGeom prst="rect">
            <a:avLst/>
          </a:prstGeom>
          <a:ln>
            <a:gradFill>
              <a:gsLst>
                <a:gs pos="39812">
                  <a:srgbClr val="B1DC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526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Naïve Bayes algorithm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57582" y="1677898"/>
            <a:ext cx="10379697" cy="2418614"/>
          </a:xfrm>
        </p:spPr>
        <p:txBody>
          <a:bodyPr/>
          <a:lstStyle/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Based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on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Bayes’ theorem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with independence assumptions between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predictors</a:t>
            </a: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  <a:p>
            <a:endParaRPr lang="en-US" sz="2400" dirty="0" smtClean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582" y="4411640"/>
            <a:ext cx="108150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A1C result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Information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about a person’s average levels of blood glucose, also called </a:t>
            </a:r>
            <a:r>
              <a:rPr lang="en-US" sz="2400" dirty="0">
                <a:solidFill>
                  <a:srgbClr val="FF0000"/>
                </a:solidFill>
                <a:latin typeface="Adobe Caslon Pro Bold" panose="0205070206050A020403" pitchFamily="18" charset="0"/>
              </a:rPr>
              <a:t>blood sugar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84578" y="5422075"/>
            <a:ext cx="10088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Naive_Bayes</a:t>
            </a:r>
            <a:r>
              <a:rPr lang="en-US" sz="2400" dirty="0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 &lt;- </a:t>
            </a:r>
            <a:r>
              <a:rPr lang="en-US" sz="2400" dirty="0" err="1" smtClean="0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naiveBayes</a:t>
            </a:r>
            <a:r>
              <a:rPr lang="en-US" sz="2400" dirty="0" smtClean="0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(A1Cresult~gender+race+age+metformin+insulin                          		 +</a:t>
            </a:r>
            <a:r>
              <a:rPr lang="en-US" sz="2400" dirty="0" err="1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change+diabetesMed</a:t>
            </a:r>
            <a:r>
              <a:rPr lang="en-US" sz="2400" dirty="0">
                <a:solidFill>
                  <a:schemeClr val="accent4"/>
                </a:solidFill>
                <a:latin typeface="Adobe Caslon Pro Bold" panose="0205070206050A020403" pitchFamily="18" charset="0"/>
                <a:cs typeface="Courier New" panose="02070309020205020404" pitchFamily="49" charset="0"/>
              </a:rPr>
              <a:t>, data)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1" y="2254811"/>
            <a:ext cx="4103370" cy="23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8446" y="792480"/>
            <a:ext cx="7648689" cy="7315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1" dirty="0" smtClean="0">
                <a:latin typeface="Adobe Caslon Pro Bold" panose="0205070206050A020403" pitchFamily="18" charset="0"/>
                <a:cs typeface="Segoe UI Semibold"/>
              </a:rPr>
              <a:t>Execution</a:t>
            </a:r>
          </a:p>
        </p:txBody>
      </p:sp>
      <p:pic>
        <p:nvPicPr>
          <p:cNvPr id="4" name="tmp7A5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446" y="1390185"/>
            <a:ext cx="10858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hape 171"/>
          <p:cNvGraphicFramePr/>
          <p:nvPr>
            <p:extLst>
              <p:ext uri="{D42A27DB-BD31-4B8C-83A1-F6EECF244321}">
                <p14:modId xmlns:p14="http://schemas.microsoft.com/office/powerpoint/2010/main" val="1018193989"/>
              </p:ext>
            </p:extLst>
          </p:nvPr>
        </p:nvGraphicFramePr>
        <p:xfrm>
          <a:off x="1752600" y="4527066"/>
          <a:ext cx="8686800" cy="1920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5690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African American 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Asian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Caucasian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Hispanic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Others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14.66%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0.94%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77.83%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2.57%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3.98%</a:t>
                      </a:r>
                    </a:p>
                  </a:txBody>
                  <a:tcPr marL="91450" marR="91450" marT="45725" marB="45725"/>
                </a:tc>
              </a:tr>
              <a:tr h="3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22.45%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0.754%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68.63%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3.22%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4.92%</a:t>
                      </a:r>
                    </a:p>
                  </a:txBody>
                  <a:tcPr marL="91450" marR="91450" marT="45725" marB="45725"/>
                </a:tc>
              </a:tr>
              <a:tr h="3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18.52%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0.597%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75.45%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1.82%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3.60%</a:t>
                      </a:r>
                    </a:p>
                  </a:txBody>
                  <a:tcPr marL="91450" marR="91450" marT="45725" marB="45725"/>
                </a:tc>
              </a:tr>
              <a:tr h="3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22.16%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0.741%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71.12%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2.56%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3.40%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" name="Shape 172"/>
          <p:cNvSpPr/>
          <p:nvPr/>
        </p:nvSpPr>
        <p:spPr>
          <a:xfrm>
            <a:off x="4572000" y="4002025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Race</a:t>
            </a:r>
          </a:p>
        </p:txBody>
      </p:sp>
      <p:sp>
        <p:nvSpPr>
          <p:cNvPr id="7" name="Shape 173"/>
          <p:cNvSpPr/>
          <p:nvPr/>
        </p:nvSpPr>
        <p:spPr>
          <a:xfrm>
            <a:off x="4572000" y="1499617"/>
            <a:ext cx="3048000" cy="533399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Gender</a:t>
            </a:r>
          </a:p>
        </p:txBody>
      </p:sp>
      <p:graphicFrame>
        <p:nvGraphicFramePr>
          <p:cNvPr id="8" name="Shape 174"/>
          <p:cNvGraphicFramePr/>
          <p:nvPr>
            <p:extLst>
              <p:ext uri="{D42A27DB-BD31-4B8C-83A1-F6EECF244321}">
                <p14:modId xmlns:p14="http://schemas.microsoft.com/office/powerpoint/2010/main" val="2902960094"/>
              </p:ext>
            </p:extLst>
          </p:nvPr>
        </p:nvGraphicFramePr>
        <p:xfrm>
          <a:off x="1752600" y="2035029"/>
          <a:ext cx="8686800" cy="1814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5600"/>
                <a:gridCol w="2895600"/>
                <a:gridCol w="2895600"/>
              </a:tblGrid>
              <a:tr h="41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Female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Male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5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51.31%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48.68%</a:t>
                      </a:r>
                    </a:p>
                  </a:txBody>
                  <a:tcPr marL="91450" marR="91450" marT="45725" marB="45725"/>
                </a:tc>
              </a:tr>
              <a:tr h="35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&gt;8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50.10%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49.89%</a:t>
                      </a:r>
                      <a:endParaRPr lang="en-US" sz="16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19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54.19%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45.79%</a:t>
                      </a:r>
                    </a:p>
                  </a:txBody>
                  <a:tcPr marL="91450" marR="91450" marT="45725" marB="45725"/>
                </a:tc>
              </a:tr>
              <a:tr h="35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Normal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54.18%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45.81%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446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hape 180"/>
          <p:cNvGraphicFramePr/>
          <p:nvPr>
            <p:extLst>
              <p:ext uri="{D42A27DB-BD31-4B8C-83A1-F6EECF244321}">
                <p14:modId xmlns:p14="http://schemas.microsoft.com/office/powerpoint/2010/main" val="2734742741"/>
              </p:ext>
            </p:extLst>
          </p:nvPr>
        </p:nvGraphicFramePr>
        <p:xfrm>
          <a:off x="1752600" y="2478024"/>
          <a:ext cx="8762875" cy="25662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6625"/>
                <a:gridCol w="796625"/>
                <a:gridCol w="796625"/>
                <a:gridCol w="796625"/>
                <a:gridCol w="796625"/>
                <a:gridCol w="796625"/>
                <a:gridCol w="796625"/>
                <a:gridCol w="796625"/>
                <a:gridCol w="796625"/>
                <a:gridCol w="796625"/>
                <a:gridCol w="796625"/>
              </a:tblGrid>
              <a:tr h="55510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[0-10) 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[10-20)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[20-30)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[30-40)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[40-50)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[50-60)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[60-70)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[70-80)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[80-90)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baseline="0" dirty="0">
                          <a:latin typeface="Adobe Caslon Pro Bold" panose="0205070206050A020403" pitchFamily="18" charset="0"/>
                        </a:rPr>
                        <a:t>[90-100)</a:t>
                      </a:r>
                      <a:endParaRPr lang="en-US" sz="12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55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&gt;7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0.05%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0.36%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0.78%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2.41%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8.68%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16.34%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22.71%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27.33%</a:t>
                      </a:r>
                      <a:endParaRPr lang="en-US" sz="14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18.52%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2.78%</a:t>
                      </a:r>
                    </a:p>
                  </a:txBody>
                  <a:tcPr marL="91450" marR="91450" marT="45725" marB="45725"/>
                </a:tc>
              </a:tr>
              <a:tr h="55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&gt;8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0.99%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 dirty="0">
                          <a:latin typeface="Adobe Caslon Pro Bold" panose="0205070206050A020403" pitchFamily="18" charset="0"/>
                        </a:rPr>
                        <a:t>3.40%</a:t>
                      </a:r>
                      <a:endParaRPr lang="en-US" sz="1400" u="none" strike="noStrike" cap="none" baseline="0" dirty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4.06%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7.30%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15.68%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22.32%</a:t>
                      </a:r>
                      <a:endParaRPr lang="en-US" sz="14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20.49%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16.18%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8.43%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1.09%</a:t>
                      </a:r>
                    </a:p>
                  </a:txBody>
                  <a:tcPr marL="91450" marR="91450" marT="45725" marB="45725"/>
                </a:tc>
              </a:tr>
              <a:tr h="37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4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0.08%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0.40%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1.42%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3.39%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8.83%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16.36%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22.34%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26.57%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17.64%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2.91%</a:t>
                      </a:r>
                    </a:p>
                  </a:txBody>
                  <a:tcPr marL="91450" marR="91450" marT="45725" marB="45725"/>
                </a:tc>
              </a:tr>
              <a:tr h="373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0.18%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1.12%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1.68%</a:t>
                      </a:r>
                      <a:endParaRPr lang="en-US" sz="14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4.04%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11.54%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18.59%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19.19%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23.52%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>
                          <a:latin typeface="Adobe Caslon Pro Bold" panose="0205070206050A020403" pitchFamily="18" charset="0"/>
                        </a:rPr>
                        <a:t>16.89%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u="none" strike="noStrike" cap="none" baseline="0" dirty="0">
                          <a:latin typeface="Adobe Caslon Pro Bold" panose="0205070206050A020403" pitchFamily="18" charset="0"/>
                        </a:rPr>
                        <a:t>2.48%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" name="Shape 181"/>
          <p:cNvSpPr/>
          <p:nvPr/>
        </p:nvSpPr>
        <p:spPr>
          <a:xfrm>
            <a:off x="4413504" y="1932433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Age Group</a:t>
            </a:r>
          </a:p>
        </p:txBody>
      </p:sp>
      <p:sp>
        <p:nvSpPr>
          <p:cNvPr id="7" name="Shape 182"/>
          <p:cNvSpPr/>
          <p:nvPr/>
        </p:nvSpPr>
        <p:spPr>
          <a:xfrm>
            <a:off x="2590800" y="5105401"/>
            <a:ext cx="2362200" cy="60959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183"/>
          <p:cNvSpPr/>
          <p:nvPr/>
        </p:nvSpPr>
        <p:spPr>
          <a:xfrm>
            <a:off x="2590800" y="5943601"/>
            <a:ext cx="2362200" cy="533399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TYPE 1 DIABETES</a:t>
            </a:r>
          </a:p>
        </p:txBody>
      </p:sp>
      <p:sp>
        <p:nvSpPr>
          <p:cNvPr id="9" name="Shape 184"/>
          <p:cNvSpPr/>
          <p:nvPr/>
        </p:nvSpPr>
        <p:spPr>
          <a:xfrm>
            <a:off x="5029201" y="5105401"/>
            <a:ext cx="5486399" cy="60959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Shape 185"/>
          <p:cNvSpPr/>
          <p:nvPr/>
        </p:nvSpPr>
        <p:spPr>
          <a:xfrm>
            <a:off x="5029201" y="5943601"/>
            <a:ext cx="5486399" cy="533399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TYPE 2 DIABETES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1878" y="940046"/>
            <a:ext cx="3183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Adobe Caslon Pro Bold" panose="0205070206050A020403" pitchFamily="18" charset="0"/>
              </a:rPr>
              <a:t>Results </a:t>
            </a:r>
            <a:r>
              <a:rPr lang="en-US" sz="3600" b="1" dirty="0" err="1" smtClean="0">
                <a:latin typeface="Adobe Caslon Pro Bold" panose="0205070206050A020403" pitchFamily="18" charset="0"/>
              </a:rPr>
              <a:t>cont</a:t>
            </a:r>
            <a:r>
              <a:rPr lang="en-US" sz="3600" b="1" dirty="0" smtClean="0">
                <a:latin typeface="Adobe Caslon Pro Bold" panose="0205070206050A020403" pitchFamily="18" charset="0"/>
              </a:rPr>
              <a:t>….</a:t>
            </a:r>
            <a:endParaRPr lang="en-US" sz="36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3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hape 191"/>
          <p:cNvGraphicFramePr/>
          <p:nvPr>
            <p:extLst>
              <p:ext uri="{D42A27DB-BD31-4B8C-83A1-F6EECF244321}">
                <p14:modId xmlns:p14="http://schemas.microsoft.com/office/powerpoint/2010/main" val="195267940"/>
              </p:ext>
            </p:extLst>
          </p:nvPr>
        </p:nvGraphicFramePr>
        <p:xfrm>
          <a:off x="1981200" y="2121290"/>
          <a:ext cx="8229625" cy="1917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5925"/>
                <a:gridCol w="1645925"/>
                <a:gridCol w="1645925"/>
                <a:gridCol w="1645925"/>
                <a:gridCol w="1645925"/>
              </a:tblGrid>
              <a:tr h="42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Down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Steady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Up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0.73%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76.52%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21.14%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1.60%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&gt;8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0.88%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74.62%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21.36%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3.12%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0.52%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81.09%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17.56%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0.82%</a:t>
                      </a: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0.64%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80.26%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18.07%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1.02%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7" name="Shape 192"/>
          <p:cNvGraphicFramePr/>
          <p:nvPr>
            <p:extLst>
              <p:ext uri="{D42A27DB-BD31-4B8C-83A1-F6EECF244321}">
                <p14:modId xmlns:p14="http://schemas.microsoft.com/office/powerpoint/2010/main" val="2190440284"/>
              </p:ext>
            </p:extLst>
          </p:nvPr>
        </p:nvGraphicFramePr>
        <p:xfrm>
          <a:off x="1981200" y="4670271"/>
          <a:ext cx="8229625" cy="17579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5925"/>
                <a:gridCol w="1645925"/>
                <a:gridCol w="1645925"/>
                <a:gridCol w="1645925"/>
                <a:gridCol w="1645925"/>
              </a:tblGrid>
              <a:tr h="347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Down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Steady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Up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5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11.62%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44.07%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31.74%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12.56%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5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&gt;8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19.44%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26.74%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33.31%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20.49%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5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11.29%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48.61%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29.90%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10.18%</a:t>
                      </a:r>
                    </a:p>
                  </a:txBody>
                  <a:tcPr marL="91450" marR="91450" marT="45725" marB="45725"/>
                </a:tc>
              </a:tr>
              <a:tr h="352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12.08%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46.27%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31.22%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10.42%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" name="Shape 193"/>
          <p:cNvSpPr/>
          <p:nvPr/>
        </p:nvSpPr>
        <p:spPr>
          <a:xfrm>
            <a:off x="4495800" y="1587892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Metformin</a:t>
            </a:r>
          </a:p>
        </p:txBody>
      </p:sp>
      <p:sp>
        <p:nvSpPr>
          <p:cNvPr id="9" name="Shape 194"/>
          <p:cNvSpPr/>
          <p:nvPr/>
        </p:nvSpPr>
        <p:spPr>
          <a:xfrm>
            <a:off x="4495800" y="4142233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Insulin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78" y="940046"/>
            <a:ext cx="3183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Adobe Caslon Pro Bold" panose="0205070206050A020403" pitchFamily="18" charset="0"/>
              </a:rPr>
              <a:t>Results </a:t>
            </a:r>
            <a:r>
              <a:rPr lang="en-US" sz="3600" b="1" dirty="0" err="1" smtClean="0">
                <a:latin typeface="Adobe Caslon Pro Bold" panose="0205070206050A020403" pitchFamily="18" charset="0"/>
              </a:rPr>
              <a:t>cont</a:t>
            </a:r>
            <a:r>
              <a:rPr lang="en-US" sz="3600" b="1" dirty="0" smtClean="0">
                <a:latin typeface="Adobe Caslon Pro Bold" panose="0205070206050A020403" pitchFamily="18" charset="0"/>
              </a:rPr>
              <a:t>….</a:t>
            </a:r>
            <a:endParaRPr lang="en-US" sz="36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hape 200"/>
          <p:cNvGraphicFramePr/>
          <p:nvPr>
            <p:extLst>
              <p:ext uri="{D42A27DB-BD31-4B8C-83A1-F6EECF244321}">
                <p14:modId xmlns:p14="http://schemas.microsoft.com/office/powerpoint/2010/main" val="1866622224"/>
              </p:ext>
            </p:extLst>
          </p:nvPr>
        </p:nvGraphicFramePr>
        <p:xfrm>
          <a:off x="1792224" y="2133600"/>
          <a:ext cx="8534400" cy="16764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4800"/>
                <a:gridCol w="2844800"/>
                <a:gridCol w="2844800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No Change</a:t>
                      </a:r>
                    </a:p>
                  </a:txBody>
                  <a:tcPr marL="91450" marR="91450" marT="45725" marB="45725"/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&gt;7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50.76%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49.23%</a:t>
                      </a:r>
                    </a:p>
                  </a:txBody>
                  <a:tcPr marL="91450" marR="91450" marT="45725" marB="45725"/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65.10%</a:t>
                      </a:r>
                      <a:endParaRPr lang="en-US" sz="1600" u="none" strike="noStrike" cap="none" baseline="0">
                        <a:solidFill>
                          <a:schemeClr val="dk1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34.89%</a:t>
                      </a:r>
                    </a:p>
                  </a:txBody>
                  <a:tcPr marL="91450" marR="91450" marT="45725" marB="45725"/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44.27%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55.72%</a:t>
                      </a:r>
                    </a:p>
                  </a:txBody>
                  <a:tcPr marL="91450" marR="91450" marT="45725" marB="45725"/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44.20%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55.79%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7" name="Shape 201"/>
          <p:cNvGraphicFramePr/>
          <p:nvPr>
            <p:extLst>
              <p:ext uri="{D42A27DB-BD31-4B8C-83A1-F6EECF244321}">
                <p14:modId xmlns:p14="http://schemas.microsoft.com/office/powerpoint/2010/main" val="3391693518"/>
              </p:ext>
            </p:extLst>
          </p:nvPr>
        </p:nvGraphicFramePr>
        <p:xfrm>
          <a:off x="1780032" y="4495798"/>
          <a:ext cx="8534400" cy="16764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44800"/>
                <a:gridCol w="2844800"/>
                <a:gridCol w="2844800"/>
              </a:tblGrid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eorgia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Yes</a:t>
                      </a:r>
                    </a:p>
                  </a:txBody>
                  <a:tcPr marL="91450" marR="91450" marT="45725" marB="45725"/>
                </a:tc>
              </a:tr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19.41%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80.58%</a:t>
                      </a:r>
                    </a:p>
                  </a:txBody>
                  <a:tcPr marL="91450" marR="91450" marT="45725" marB="45725"/>
                </a:tc>
              </a:tr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9.77%</a:t>
                      </a:r>
                      <a:endParaRPr lang="en-US" sz="1600" u="none" strike="noStrike" cap="none" baseline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90.22%</a:t>
                      </a:r>
                    </a:p>
                  </a:txBody>
                  <a:tcPr marL="91450" marR="91450" marT="45725" marB="45725"/>
                </a:tc>
              </a:tr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24.31%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75.68%</a:t>
                      </a:r>
                    </a:p>
                  </a:txBody>
                  <a:tcPr marL="91450" marR="91450" marT="45725" marB="45725"/>
                </a:tc>
              </a:tr>
              <a:tr h="3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25.19%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74.80%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" name="Shape 202"/>
          <p:cNvSpPr/>
          <p:nvPr/>
        </p:nvSpPr>
        <p:spPr>
          <a:xfrm>
            <a:off x="4568952" y="1588009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Change of Medications</a:t>
            </a:r>
          </a:p>
        </p:txBody>
      </p:sp>
      <p:sp>
        <p:nvSpPr>
          <p:cNvPr id="9" name="Shape 203"/>
          <p:cNvSpPr/>
          <p:nvPr/>
        </p:nvSpPr>
        <p:spPr>
          <a:xfrm>
            <a:off x="4556760" y="3950209"/>
            <a:ext cx="3048000" cy="533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A1C Result vs Diabetes Medications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878" y="940046"/>
            <a:ext cx="3183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Adobe Caslon Pro Bold" panose="0205070206050A020403" pitchFamily="18" charset="0"/>
              </a:rPr>
              <a:t>Results </a:t>
            </a:r>
            <a:r>
              <a:rPr lang="en-US" sz="3600" b="1" dirty="0" err="1" smtClean="0">
                <a:latin typeface="Adobe Caslon Pro Bold" panose="0205070206050A020403" pitchFamily="18" charset="0"/>
              </a:rPr>
              <a:t>cont</a:t>
            </a:r>
            <a:r>
              <a:rPr lang="en-US" sz="3600" b="1" dirty="0" smtClean="0">
                <a:latin typeface="Adobe Caslon Pro Bold" panose="0205070206050A020403" pitchFamily="18" charset="0"/>
              </a:rPr>
              <a:t>….</a:t>
            </a:r>
            <a:endParaRPr lang="en-US" sz="36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1583" y="903470"/>
            <a:ext cx="6266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dobe Caslon Pro Bold" panose="0205070206050A020403" pitchFamily="18" charset="0"/>
              </a:rPr>
              <a:t>K-Nearest Neighbor algorithm </a:t>
            </a:r>
            <a:endParaRPr lang="en-US" sz="3600" dirty="0">
              <a:latin typeface="Adobe Caslon Pro Bold" panose="0205070206050A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1583" y="1673352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2000" dirty="0" smtClean="0">
                <a:latin typeface="Times New Roman"/>
                <a:cs typeface="Times New Roman"/>
              </a:rPr>
              <a:t>K-NN uses distance function to calculate the distance between points from the center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270641"/>
              </p:ext>
            </p:extLst>
          </p:nvPr>
        </p:nvGraphicFramePr>
        <p:xfrm>
          <a:off x="1400319" y="3373998"/>
          <a:ext cx="4400904" cy="150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3" imgW="2615878" imgH="837787" progId="Equation.3">
                  <p:embed/>
                </p:oleObj>
              </mc:Choice>
              <mc:Fallback>
                <p:oleObj name="Equation" r:id="rId3" imgW="2615878" imgH="8377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319" y="3373998"/>
                        <a:ext cx="4400904" cy="150280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upload.wikimedia.org/wikipedia/commons/thumb/e/e7/KnnClassification.svg/279px-KnnClassificati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23" y="2929519"/>
            <a:ext cx="2647833" cy="2391593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3856" y="2267276"/>
            <a:ext cx="5597905" cy="413588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Introduction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Reason to choose Diabetes dataset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Algorithms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Execution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Results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Final statistics and comparison</a:t>
            </a:r>
          </a:p>
          <a:p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" b="8075"/>
          <a:stretch/>
        </p:blipFill>
        <p:spPr>
          <a:xfrm>
            <a:off x="814037" y="1832381"/>
            <a:ext cx="3980778" cy="41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Execution Sequence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744" y="1743456"/>
            <a:ext cx="8327136" cy="76809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408" y="1822704"/>
            <a:ext cx="10887456" cy="488899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Step1: Storing </a:t>
            </a:r>
            <a:r>
              <a:rPr lang="en-US" dirty="0">
                <a:latin typeface="Adobe Caslon Pro Bold" panose="0205070206050A020403" pitchFamily="18" charset="0"/>
                <a:cs typeface="Segoe UI Semibold"/>
              </a:rPr>
              <a:t>70% of the </a:t>
            </a:r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Transformed dataset </a:t>
            </a:r>
            <a:r>
              <a:rPr lang="en-US" dirty="0">
                <a:latin typeface="Adobe Caslon Pro Bold" panose="0205070206050A020403" pitchFamily="18" charset="0"/>
                <a:cs typeface="Segoe UI Semibold"/>
              </a:rPr>
              <a:t>as TRAINING DATA and the rest as TEST </a:t>
            </a:r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DATA</a:t>
            </a:r>
          </a:p>
          <a:p>
            <a:endParaRPr lang="en-US" dirty="0">
              <a:latin typeface="Adobe Caslon Pro Bold" panose="0205070206050A020403" pitchFamily="18" charset="0"/>
              <a:cs typeface="Segoe UI Semibold"/>
            </a:endParaRPr>
          </a:p>
          <a:p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temp &lt;- sample(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nrow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New_Dataset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),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as.integer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(0.70 *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nrow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New_Dataset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)))</a:t>
            </a:r>
          </a:p>
          <a:p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Training &lt;-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New_Dataset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[temp,]</a:t>
            </a:r>
          </a:p>
          <a:p>
            <a:r>
              <a:rPr 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Test 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&lt;-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New_Dataset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[-temp,]</a:t>
            </a:r>
          </a:p>
          <a:p>
            <a:endParaRPr lang="en-US" dirty="0">
              <a:latin typeface="Adobe Caslon Pro Bold" panose="0205070206050A020403" pitchFamily="18" charset="0"/>
              <a:cs typeface="Segoe UI Semibold"/>
            </a:endParaRPr>
          </a:p>
          <a:p>
            <a:r>
              <a:rPr lang="en-US" b="0" dirty="0" smtClean="0">
                <a:latin typeface="Adobe Caslon Pro Bold" panose="0205070206050A020403" pitchFamily="18" charset="0"/>
                <a:cs typeface="Segoe UI Semibold"/>
              </a:rPr>
              <a:t>Step2: </a:t>
            </a:r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A1c </a:t>
            </a:r>
            <a:r>
              <a:rPr lang="en-US" dirty="0">
                <a:latin typeface="Adobe Caslon Pro Bold" panose="0205070206050A020403" pitchFamily="18" charset="0"/>
                <a:cs typeface="Segoe UI Semibold"/>
              </a:rPr>
              <a:t>results are compared with Race, Diabetes Meds, Age, Glucose Serum Test, Gender, Metformin, Insulin, change of medicines </a:t>
            </a:r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( Plots and tables )</a:t>
            </a:r>
            <a:endParaRPr lang="en-US" dirty="0">
              <a:latin typeface="Adobe Caslon Pro Bold" panose="0205070206050A020403" pitchFamily="18" charset="0"/>
              <a:cs typeface="Segoe UI Semibold"/>
            </a:endParaRPr>
          </a:p>
          <a:p>
            <a:endParaRPr lang="en-US" b="1" dirty="0" smtClean="0">
              <a:solidFill>
                <a:srgbClr val="C00000"/>
              </a:solidFill>
              <a:latin typeface="Adobe Caslon Pro Bold" panose="0205070206050A020403" pitchFamily="18" charset="0"/>
            </a:endParaRPr>
          </a:p>
          <a:p>
            <a:r>
              <a:rPr lang="en-US" b="1" dirty="0" smtClean="0">
                <a:solidFill>
                  <a:srgbClr val="C00000"/>
                </a:solidFill>
                <a:latin typeface="Adobe Caslon Pro Bold" panose="0205070206050A020403" pitchFamily="18" charset="0"/>
              </a:rPr>
              <a:t>Predict_a1c </a:t>
            </a:r>
            <a:r>
              <a:rPr lang="en-US" b="1" dirty="0">
                <a:solidFill>
                  <a:srgbClr val="C00000"/>
                </a:solidFill>
                <a:latin typeface="Adobe Caslon Pro Bold" panose="0205070206050A020403" pitchFamily="18" charset="0"/>
              </a:rPr>
              <a:t>&lt;- </a:t>
            </a:r>
            <a:r>
              <a:rPr lang="en-US" b="1" dirty="0" err="1">
                <a:solidFill>
                  <a:srgbClr val="C00000"/>
                </a:solidFill>
                <a:latin typeface="Adobe Caslon Pro Bold" panose="0205070206050A020403" pitchFamily="18" charset="0"/>
              </a:rPr>
              <a:t>knn</a:t>
            </a:r>
            <a:r>
              <a:rPr lang="en-US" b="1" dirty="0">
                <a:solidFill>
                  <a:srgbClr val="C00000"/>
                </a:solidFill>
                <a:latin typeface="Adobe Caslon Pro Bold" panose="0205070206050A020403" pitchFamily="18" charset="0"/>
              </a:rPr>
              <a:t>(Training[,1:8], Test[,1:8], Training[,10], k=23)</a:t>
            </a:r>
          </a:p>
          <a:p>
            <a:endParaRPr lang="en-US" b="0" dirty="0" smtClean="0">
              <a:latin typeface="Adobe Caslon Pro Bold" panose="0205070206050A020403" pitchFamily="18" charset="0"/>
              <a:cs typeface="Segoe UI Semibold"/>
            </a:endParaRPr>
          </a:p>
          <a:p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Step3: Error </a:t>
            </a:r>
            <a:r>
              <a:rPr lang="en-US" dirty="0">
                <a:latin typeface="Adobe Caslon Pro Bold" panose="0205070206050A020403" pitchFamily="18" charset="0"/>
                <a:cs typeface="Segoe UI Semibold"/>
              </a:rPr>
              <a:t>value for kNN when </a:t>
            </a:r>
            <a:r>
              <a:rPr lang="en-US" dirty="0" smtClean="0">
                <a:latin typeface="Adobe Caslon Pro Bold" panose="0205070206050A020403" pitchFamily="18" charset="0"/>
                <a:cs typeface="Segoe UI Semibold"/>
              </a:rPr>
              <a:t>comparing </a:t>
            </a:r>
            <a:r>
              <a:rPr lang="en-US" dirty="0">
                <a:latin typeface="Adobe Caslon Pro Bold" panose="0205070206050A020403" pitchFamily="18" charset="0"/>
                <a:cs typeface="Segoe UI Semibold"/>
              </a:rPr>
              <a:t>with A1C result</a:t>
            </a:r>
            <a:endParaRPr lang="en-US" b="0" dirty="0" smtClean="0">
              <a:latin typeface="Adobe Caslon Pro Bold" panose="0205070206050A020403" pitchFamily="18" charset="0"/>
              <a:cs typeface="Segoe UI Semibold"/>
            </a:endParaRPr>
          </a:p>
          <a:p>
            <a:endParaRPr lang="en-US" dirty="0" smtClean="0">
              <a:latin typeface="Adobe Caslon Pro Bold" panose="0205070206050A020403" pitchFamily="18" charset="0"/>
              <a:cs typeface="Segoe UI Semibold"/>
            </a:endParaRPr>
          </a:p>
          <a:p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e_result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 &lt;-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cbind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(Test,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as.character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(Predict_a1c))</a:t>
            </a:r>
          </a:p>
          <a:p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false &lt;- 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e_result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[,10]!=</a:t>
            </a:r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e_result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[,14]</a:t>
            </a:r>
          </a:p>
          <a:p>
            <a:r>
              <a:rPr lang="en-US" dirty="0" err="1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err_rate</a:t>
            </a:r>
            <a:r>
              <a:rPr 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 &lt;- sum(false)/length(false)</a:t>
            </a:r>
          </a:p>
        </p:txBody>
      </p:sp>
    </p:spTree>
    <p:extLst>
      <p:ext uri="{BB962C8B-B14F-4D97-AF65-F5344CB8AC3E}">
        <p14:creationId xmlns:p14="http://schemas.microsoft.com/office/powerpoint/2010/main" val="42929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mpC050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225" y="981307"/>
            <a:ext cx="10858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</a:t>
            </a:r>
          </a:p>
        </p:txBody>
      </p:sp>
      <p:sp>
        <p:nvSpPr>
          <p:cNvPr id="6" name="Oval 5"/>
          <p:cNvSpPr/>
          <p:nvPr/>
        </p:nvSpPr>
        <p:spPr>
          <a:xfrm>
            <a:off x="1472970" y="1928512"/>
            <a:ext cx="2376654" cy="9586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dobe Caslon Pro Bold" panose="0205070206050A020403" pitchFamily="18" charset="0"/>
            </a:endParaRPr>
          </a:p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 Gender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472970" y="4519312"/>
            <a:ext cx="2376654" cy="9586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dobe Caslon Pro Bold" panose="0205070206050A020403" pitchFamily="18" charset="0"/>
            </a:endParaRPr>
          </a:p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Vs.  Metformin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27471"/>
              </p:ext>
            </p:extLst>
          </p:nvPr>
        </p:nvGraphicFramePr>
        <p:xfrm>
          <a:off x="4597956" y="1584961"/>
          <a:ext cx="4911804" cy="1718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7268"/>
                <a:gridCol w="1637268"/>
                <a:gridCol w="1637268"/>
              </a:tblGrid>
              <a:tr h="3776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A1C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Female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Male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44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44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64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54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44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16274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14134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44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Shape 191"/>
          <p:cNvGraphicFramePr/>
          <p:nvPr>
            <p:extLst>
              <p:ext uri="{D42A27DB-BD31-4B8C-83A1-F6EECF244321}">
                <p14:modId xmlns:p14="http://schemas.microsoft.com/office/powerpoint/2010/main" val="2878666781"/>
              </p:ext>
            </p:extLst>
          </p:nvPr>
        </p:nvGraphicFramePr>
        <p:xfrm>
          <a:off x="4408939" y="4342488"/>
          <a:ext cx="7076815" cy="1917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5363"/>
                <a:gridCol w="1415363"/>
                <a:gridCol w="1415363"/>
                <a:gridCol w="1415363"/>
                <a:gridCol w="1415363"/>
              </a:tblGrid>
              <a:tr h="42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Down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No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Steady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Up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>
                          <a:latin typeface="Adobe Caslon Pro Bold" panose="0205070206050A020403" pitchFamily="18" charset="0"/>
                        </a:rPr>
                        <a:t>&gt;7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solidFill>
                            <a:schemeClr val="dk1"/>
                          </a:solidFill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&gt;8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97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3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solidFill>
                            <a:schemeClr val="dk1"/>
                          </a:solidFill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169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24771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5490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94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 cont..</a:t>
            </a:r>
          </a:p>
        </p:txBody>
      </p:sp>
      <p:sp>
        <p:nvSpPr>
          <p:cNvPr id="3" name="Oval 2"/>
          <p:cNvSpPr/>
          <p:nvPr/>
        </p:nvSpPr>
        <p:spPr>
          <a:xfrm>
            <a:off x="1203960" y="2167128"/>
            <a:ext cx="2362200" cy="11978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  Race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3960" y="4568952"/>
            <a:ext cx="2362200" cy="1219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 Diabetic Meds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33531"/>
              </p:ext>
            </p:extLst>
          </p:nvPr>
        </p:nvGraphicFramePr>
        <p:xfrm>
          <a:off x="3959352" y="4330379"/>
          <a:ext cx="6324600" cy="17564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200"/>
                <a:gridCol w="2108200"/>
                <a:gridCol w="2108200"/>
              </a:tblGrid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A1C</a:t>
                      </a:r>
                      <a:r>
                        <a:rPr lang="en-US" sz="1600" baseline="0" dirty="0" smtClean="0">
                          <a:latin typeface="Adobe Caslon Pro Bold" panose="0205070206050A020403" pitchFamily="18" charset="0"/>
                        </a:rPr>
                        <a:t> Result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Yes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66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66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118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6691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6998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23411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66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37342"/>
              </p:ext>
            </p:extLst>
          </p:nvPr>
        </p:nvGraphicFramePr>
        <p:xfrm>
          <a:off x="3960368" y="1736169"/>
          <a:ext cx="7213155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193"/>
                <a:gridCol w="950119"/>
                <a:gridCol w="1454264"/>
                <a:gridCol w="988902"/>
                <a:gridCol w="1415484"/>
                <a:gridCol w="1202193"/>
              </a:tblGrid>
              <a:tr h="4829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A1C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Other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Caucasian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Asian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African American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Hispanic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75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41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1157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22686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199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5750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617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 cont..</a:t>
            </a:r>
          </a:p>
        </p:txBody>
      </p:sp>
      <p:sp>
        <p:nvSpPr>
          <p:cNvPr id="3" name="Oval 2"/>
          <p:cNvSpPr/>
          <p:nvPr/>
        </p:nvSpPr>
        <p:spPr>
          <a:xfrm>
            <a:off x="1310640" y="2075688"/>
            <a:ext cx="22860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dobe Caslon Pro Bold" panose="0205070206050A020403" pitchFamily="18" charset="0"/>
            </a:endParaRPr>
          </a:p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 Insulin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310640" y="5010912"/>
            <a:ext cx="2286000" cy="1066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dobe Caslon Pro Bold" panose="0205070206050A020403" pitchFamily="18" charset="0"/>
            </a:endParaRPr>
          </a:p>
          <a:p>
            <a:pPr algn="ctr"/>
            <a:r>
              <a:rPr lang="en-US" dirty="0" smtClean="0">
                <a:latin typeface="Adobe Caslon Pro Bold" panose="0205070206050A020403" pitchFamily="18" charset="0"/>
              </a:rPr>
              <a:t>A1cResult Vs Change of medicines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39262"/>
              </p:ext>
            </p:extLst>
          </p:nvPr>
        </p:nvGraphicFramePr>
        <p:xfrm>
          <a:off x="4237463" y="4519376"/>
          <a:ext cx="5544610" cy="1803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6210"/>
                <a:gridCol w="1854200"/>
                <a:gridCol w="1854200"/>
              </a:tblGrid>
              <a:tr h="462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A1c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Change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1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1269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56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69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1269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16397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14007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1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Shape 191"/>
          <p:cNvGraphicFramePr/>
          <p:nvPr>
            <p:extLst>
              <p:ext uri="{D42A27DB-BD31-4B8C-83A1-F6EECF244321}">
                <p14:modId xmlns:p14="http://schemas.microsoft.com/office/powerpoint/2010/main" val="3467654038"/>
              </p:ext>
            </p:extLst>
          </p:nvPr>
        </p:nvGraphicFramePr>
        <p:xfrm>
          <a:off x="4186020" y="1951286"/>
          <a:ext cx="6892505" cy="1917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8501"/>
                <a:gridCol w="1378501"/>
                <a:gridCol w="1378501"/>
                <a:gridCol w="1378501"/>
                <a:gridCol w="1378501"/>
              </a:tblGrid>
              <a:tr h="423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A1C Result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Down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Steady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Up</a:t>
                      </a:r>
                      <a:endParaRPr lang="en-US" sz="1600" b="1" u="none" strike="noStrike" cap="none" baseline="0" dirty="0">
                        <a:latin typeface="Adobe Caslon Pro Bold" panose="0205070206050A0204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>
                          <a:latin typeface="Adobe Caslon Pro Bold" panose="0205070206050A020403" pitchFamily="18" charset="0"/>
                        </a:rPr>
                        <a:t>&gt;7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solidFill>
                            <a:schemeClr val="dk1"/>
                          </a:solidFill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&gt;8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27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23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66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solidFill>
                            <a:schemeClr val="dk1"/>
                          </a:solidFill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3608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17620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9186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  <a:tr h="37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>
                          <a:latin typeface="Adobe Caslon Pro Bold" panose="0205070206050A020403" pitchFamily="18" charset="0"/>
                        </a:rPr>
                        <a:t>Normal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u="none" strike="noStrike" cap="none" baseline="0" dirty="0">
                        <a:latin typeface="Adobe Caslon Pro Bold" panose="0205070206050A020403" pitchFamily="18" charset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 cont..</a:t>
            </a:r>
          </a:p>
        </p:txBody>
      </p:sp>
      <p:sp>
        <p:nvSpPr>
          <p:cNvPr id="3" name="Oval 2"/>
          <p:cNvSpPr/>
          <p:nvPr/>
        </p:nvSpPr>
        <p:spPr>
          <a:xfrm>
            <a:off x="1085087" y="4730496"/>
            <a:ext cx="2138807" cy="9509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dobe Caslon Pro Bold" panose="0205070206050A020403" pitchFamily="18" charset="0"/>
              </a:rPr>
              <a:t>A1CResult VS Age</a:t>
            </a:r>
            <a:endParaRPr lang="en-US" sz="1600" dirty="0">
              <a:latin typeface="Adobe Caslon Pro Bold" panose="0205070206050A020403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6592" y="2162244"/>
            <a:ext cx="2297303" cy="9954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>
              <a:latin typeface="Adobe Caslon Pro Bold" panose="0205070206050A020403" pitchFamily="18" charset="0"/>
            </a:endParaRPr>
          </a:p>
          <a:p>
            <a:pPr algn="ctr"/>
            <a:r>
              <a:rPr lang="en-US" sz="1600" dirty="0" smtClean="0">
                <a:latin typeface="Adobe Caslon Pro Bold" panose="0205070206050A020403" pitchFamily="18" charset="0"/>
              </a:rPr>
              <a:t>A1CResult VS Glucose Serum Test</a:t>
            </a:r>
            <a:endParaRPr lang="en-US" sz="1600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572045"/>
              </p:ext>
            </p:extLst>
          </p:nvPr>
        </p:nvGraphicFramePr>
        <p:xfrm>
          <a:off x="3412278" y="3565863"/>
          <a:ext cx="6969512" cy="29462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5907"/>
                <a:gridCol w="479503"/>
                <a:gridCol w="585445"/>
                <a:gridCol w="696951"/>
                <a:gridCol w="696951"/>
                <a:gridCol w="696951"/>
                <a:gridCol w="696951"/>
                <a:gridCol w="696951"/>
                <a:gridCol w="696951"/>
                <a:gridCol w="696951"/>
              </a:tblGrid>
              <a:tr h="703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A1c 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A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0-10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B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10-20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C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20-30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D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30-40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40-50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F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50-60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G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60-70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H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70-80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I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dobe Caslon Pro Bold" panose="0205070206050A020403" pitchFamily="18" charset="0"/>
                        </a:rPr>
                        <a:t>80-90</a:t>
                      </a:r>
                      <a:endParaRPr lang="en-US" sz="14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11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16</a:t>
                      </a:r>
                      <a:endParaRPr lang="en-US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7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7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19</a:t>
                      </a:r>
                      <a:endParaRPr lang="en-US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14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19</a:t>
                      </a:r>
                      <a:endParaRPr lang="en-US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6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19</a:t>
                      </a:r>
                      <a:endParaRPr lang="en-US" dirty="0">
                        <a:solidFill>
                          <a:srgbClr val="FF000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879673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40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200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487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1102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2869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6749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7805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5152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6008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6035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64236"/>
              </p:ext>
            </p:extLst>
          </p:nvPr>
        </p:nvGraphicFramePr>
        <p:xfrm>
          <a:off x="3566235" y="1562955"/>
          <a:ext cx="594360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720"/>
                <a:gridCol w="1188720"/>
                <a:gridCol w="1188720"/>
                <a:gridCol w="1188720"/>
                <a:gridCol w="1188720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A1c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&gt;200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&gt;300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None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Normal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&gt;7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&gt;8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116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baseline="0" dirty="0" smtClean="0">
                          <a:latin typeface="Adobe Caslon Pro Bold" panose="0205070206050A020403" pitchFamily="18" charset="0"/>
                        </a:rPr>
                        <a:t>Pre-diabetes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468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393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28806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742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Norm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2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dobe Caslon Pro Bold" panose="0205070206050A020403" pitchFamily="18" charset="0"/>
                        </a:rPr>
                        <a:t>0</a:t>
                      </a:r>
                      <a:endParaRPr lang="en-US" sz="16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6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0332" y="762000"/>
            <a:ext cx="9666111" cy="5334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dobe Caslon Pro Bold" panose="0205070206050A020403" pitchFamily="18" charset="0"/>
              </a:rPr>
              <a:t>Comparing the accuracy of K-NN with different values of k</a:t>
            </a:r>
            <a:endParaRPr lang="en-US" sz="2800" dirty="0">
              <a:latin typeface="Adobe Caslon Pro Bold" panose="0205070206050A020403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89413705"/>
              </p:ext>
            </p:extLst>
          </p:nvPr>
        </p:nvGraphicFramePr>
        <p:xfrm>
          <a:off x="1601610" y="1958623"/>
          <a:ext cx="85344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67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3074" y="907534"/>
            <a:ext cx="3901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latin typeface="Adobe Caslon Pro Bold" panose="0205070206050A020403" pitchFamily="18" charset="0"/>
              </a:rPr>
              <a:t>Kmeans</a:t>
            </a:r>
            <a:r>
              <a:rPr lang="en-US" sz="3600" dirty="0" smtClean="0">
                <a:latin typeface="Adobe Caslon Pro Bold" panose="0205070206050A020403" pitchFamily="18" charset="0"/>
              </a:rPr>
              <a:t> clustering </a:t>
            </a:r>
            <a:endParaRPr lang="en-US" sz="3600" dirty="0">
              <a:latin typeface="Adobe Caslon Pro Bold" panose="0205070206050A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3074" y="1812836"/>
            <a:ext cx="10637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dobe Caslon Pro Bold" panose="0205070206050A020403" pitchFamily="18" charset="0"/>
                <a:cs typeface="Times New Roman"/>
              </a:rPr>
              <a:t>Partition </a:t>
            </a:r>
            <a:r>
              <a:rPr lang="en-US" dirty="0">
                <a:latin typeface="Adobe Caslon Pro Bold" panose="0205070206050A020403" pitchFamily="18" charset="0"/>
                <a:cs typeface="Times New Roman"/>
              </a:rPr>
              <a:t>n observations into k clusters in which each observation belongs to the cluster with the nearest mean, serving as a prototype of the cluster.</a:t>
            </a:r>
          </a:p>
          <a:p>
            <a:pPr marL="109728" indent="0">
              <a:buNone/>
            </a:pPr>
            <a:endParaRPr lang="en-US" dirty="0">
              <a:latin typeface="Adobe Caslon Pro Bold" panose="0205070206050A020403" pitchFamily="18" charset="0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844" y="2678207"/>
            <a:ext cx="96038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For a given cluster assignment </a:t>
            </a:r>
            <a:r>
              <a:rPr lang="en-US" altLang="en-US" i="1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C </a:t>
            </a:r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of the data points</a:t>
            </a: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, the cluster means </a:t>
            </a:r>
            <a:r>
              <a:rPr lang="en-US" altLang="en-US" i="1" dirty="0" err="1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m</a:t>
            </a:r>
            <a:r>
              <a:rPr lang="en-US" altLang="en-US" i="1" baseline="-25000" dirty="0" err="1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k</a:t>
            </a: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 is computed by</a:t>
            </a: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For </a:t>
            </a:r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a current set of cluster means, </a:t>
            </a: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each observation are assigned as</a:t>
            </a: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The above </a:t>
            </a:r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two </a:t>
            </a:r>
            <a:r>
              <a:rPr lang="en-US" altLang="en-US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steps are iterated </a:t>
            </a:r>
            <a:r>
              <a:rPr lang="en-US" altLang="en-US" dirty="0">
                <a:solidFill>
                  <a:srgbClr val="C00000"/>
                </a:solidFill>
                <a:latin typeface="Adobe Caslon Pro Bold" panose="0205070206050A020403" pitchFamily="18" charset="0"/>
                <a:cs typeface="Times New Roman"/>
              </a:rPr>
              <a:t>until convergence</a:t>
            </a:r>
            <a:endParaRPr lang="en-US" altLang="en-US" i="1" dirty="0">
              <a:solidFill>
                <a:srgbClr val="C00000"/>
              </a:solidFill>
              <a:latin typeface="Adobe Caslon Pro Bold" panose="0205070206050A020403" pitchFamily="18" charset="0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3900" b="11706"/>
          <a:stretch/>
        </p:blipFill>
        <p:spPr>
          <a:xfrm>
            <a:off x="2936165" y="3239912"/>
            <a:ext cx="2347033" cy="925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11509" r="1971" b="10280"/>
          <a:stretch/>
        </p:blipFill>
        <p:spPr>
          <a:xfrm>
            <a:off x="1998659" y="4831645"/>
            <a:ext cx="4380090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56" y="55553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Execution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10" name="tmp4A1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756" y="1524000"/>
            <a:ext cx="10858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0832" y="841248"/>
            <a:ext cx="5815584" cy="62179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03" y="1627201"/>
            <a:ext cx="5243155" cy="4814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" y="1624628"/>
            <a:ext cx="5237802" cy="48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9" y="44377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Why data mining?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1733" y="1677898"/>
            <a:ext cx="2788357" cy="3766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Increase in size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8" y="2235154"/>
            <a:ext cx="3239594" cy="19361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3" y="2235154"/>
            <a:ext cx="3154714" cy="19361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1907" y="1677898"/>
            <a:ext cx="2483556" cy="42893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Small amount of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61929" y="1677898"/>
            <a:ext cx="4165736" cy="55725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en-US" sz="1700" dirty="0" smtClean="0">
                <a:latin typeface="Adobe Caslon Pro Bold" panose="0205070206050A020403" pitchFamily="18" charset="0"/>
                <a:cs typeface="Segoe UI Semibold"/>
              </a:rPr>
              <a:t>Increase with size, complexity and unproven technology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7440" y="1711812"/>
            <a:ext cx="3106071" cy="36891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64" y="2171054"/>
            <a:ext cx="2804034" cy="20002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952874" y="5023232"/>
            <a:ext cx="5407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 computational </a:t>
            </a:r>
            <a:r>
              <a:rPr lang="en-US" dirty="0">
                <a:latin typeface="Adobe Caslon Pro Bold" panose="0205070206050A020403" pitchFamily="18" charset="0"/>
              </a:rPr>
              <a:t>process of discovering patterns in </a:t>
            </a:r>
            <a:r>
              <a:rPr lang="en-US" dirty="0" smtClean="0">
                <a:latin typeface="Adobe Caslon Pro Bold" panose="0205070206050A020403" pitchFamily="18" charset="0"/>
              </a:rPr>
              <a:t>large</a:t>
            </a:r>
            <a:r>
              <a:rPr lang="en-US" dirty="0">
                <a:latin typeface="Adobe Caslon Pro Bold" panose="0205070206050A020403" pitchFamily="18" charset="0"/>
              </a:rPr>
              <a:t> </a:t>
            </a:r>
            <a:r>
              <a:rPr lang="en-US" dirty="0" smtClean="0">
                <a:latin typeface="Adobe Caslon Pro Bold" panose="0205070206050A020403" pitchFamily="18" charset="0"/>
              </a:rPr>
              <a:t>data</a:t>
            </a:r>
            <a:r>
              <a:rPr lang="en-US" dirty="0" smtClean="0">
                <a:latin typeface="Adobe Caslon Pro Bold" panose="0205070206050A020403" pitchFamily="18" charset="0"/>
                <a:hlinkClick r:id="rId5" tooltip="Data set"/>
              </a:rPr>
              <a:t> </a:t>
            </a:r>
            <a:r>
              <a:rPr lang="en-US" dirty="0" smtClean="0">
                <a:latin typeface="Adobe Caslon Pro Bold" panose="0205070206050A020403" pitchFamily="18" charset="0"/>
              </a:rPr>
              <a:t>sets</a:t>
            </a:r>
            <a:r>
              <a:rPr lang="en-US" dirty="0">
                <a:latin typeface="Adobe Caslon Pro Bold" panose="0205070206050A020403" pitchFamily="18" charset="0"/>
              </a:rPr>
              <a:t> ("</a:t>
            </a:r>
            <a:r>
              <a:rPr lang="en-US" dirty="0">
                <a:latin typeface="Adobe Caslon Pro Bold" panose="0205070206050A020403" pitchFamily="18" charset="0"/>
                <a:hlinkClick r:id="rId6" tooltip="Big data"/>
              </a:rPr>
              <a:t>big data</a:t>
            </a:r>
            <a:r>
              <a:rPr lang="en-US" dirty="0">
                <a:latin typeface="Adobe Caslon Pro Bold" panose="0205070206050A020403" pitchFamily="18" charset="0"/>
              </a:rPr>
              <a:t>") involving methods at the intersection of </a:t>
            </a:r>
            <a:r>
              <a:rPr lang="en-US" dirty="0">
                <a:latin typeface="Adobe Caslon Pro Bold" panose="0205070206050A020403" pitchFamily="18" charset="0"/>
                <a:hlinkClick r:id="rId7" tooltip="Artificial intelligence"/>
              </a:rPr>
              <a:t>artificial intelligence</a:t>
            </a:r>
            <a:r>
              <a:rPr lang="en-US" dirty="0">
                <a:latin typeface="Adobe Caslon Pro Bold" panose="0205070206050A020403" pitchFamily="18" charset="0"/>
              </a:rPr>
              <a:t>, </a:t>
            </a:r>
            <a:r>
              <a:rPr lang="en-US" dirty="0">
                <a:latin typeface="Adobe Caslon Pro Bold" panose="0205070206050A020403" pitchFamily="18" charset="0"/>
                <a:hlinkClick r:id="rId8" tooltip="Machine learning"/>
              </a:rPr>
              <a:t>machine learning</a:t>
            </a:r>
            <a:r>
              <a:rPr lang="en-US" dirty="0">
                <a:latin typeface="Adobe Caslon Pro Bold" panose="0205070206050A020403" pitchFamily="18" charset="0"/>
              </a:rPr>
              <a:t>, </a:t>
            </a:r>
            <a:r>
              <a:rPr lang="en-US" dirty="0">
                <a:latin typeface="Adobe Caslon Pro Bold" panose="0205070206050A020403" pitchFamily="18" charset="0"/>
                <a:hlinkClick r:id="rId9" tooltip="Statistics"/>
              </a:rPr>
              <a:t>statistics</a:t>
            </a:r>
            <a:r>
              <a:rPr lang="en-US" dirty="0">
                <a:latin typeface="Adobe Caslon Pro Bold" panose="0205070206050A020403" pitchFamily="18" charset="0"/>
              </a:rPr>
              <a:t>, and </a:t>
            </a:r>
            <a:r>
              <a:rPr lang="en-US" dirty="0">
                <a:latin typeface="Adobe Caslon Pro Bold" panose="0205070206050A020403" pitchFamily="18" charset="0"/>
                <a:hlinkClick r:id="rId10" tooltip="Database system"/>
              </a:rPr>
              <a:t>database </a:t>
            </a:r>
            <a:r>
              <a:rPr lang="en-US" dirty="0" smtClean="0">
                <a:latin typeface="Adobe Caslon Pro Bold" panose="0205070206050A020403" pitchFamily="18" charset="0"/>
                <a:hlinkClick r:id="rId10" tooltip="Database system"/>
              </a:rPr>
              <a:t>systems</a:t>
            </a:r>
            <a:r>
              <a:rPr lang="en-US" dirty="0" smtClean="0">
                <a:latin typeface="Adobe Caslon Pro Bold" panose="0205070206050A020403" pitchFamily="18" charset="0"/>
              </a:rPr>
              <a:t>.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85" y="4637081"/>
            <a:ext cx="1571266" cy="18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29" y="1795106"/>
            <a:ext cx="5586761" cy="4427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3" y="1795107"/>
            <a:ext cx="5698629" cy="4427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376" y="814039"/>
            <a:ext cx="9813073" cy="68022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Q-plots</a:t>
            </a:r>
          </a:p>
        </p:txBody>
      </p:sp>
    </p:spTree>
    <p:extLst>
      <p:ext uri="{BB962C8B-B14F-4D97-AF65-F5344CB8AC3E}">
        <p14:creationId xmlns:p14="http://schemas.microsoft.com/office/powerpoint/2010/main" val="23713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4929" y="718095"/>
            <a:ext cx="4484661" cy="11564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Thank you</a:t>
            </a:r>
            <a:endParaRPr lang="en-US" sz="6000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6" y="1874520"/>
            <a:ext cx="4455646" cy="2480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8" b="13989"/>
          <a:stretch/>
        </p:blipFill>
        <p:spPr>
          <a:xfrm>
            <a:off x="6135859" y="3753803"/>
            <a:ext cx="5469255" cy="27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  <a:cs typeface="Times New Roman" panose="02020603050405020304" pitchFamily="18" charset="0"/>
              </a:rPr>
              <a:t>Why Diabetes Dataset ?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4" y="1677898"/>
            <a:ext cx="6249426" cy="46994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7000"/>
              </a:schemeClr>
            </a:solidFill>
          </a:ln>
        </p:spPr>
      </p:pic>
      <p:pic>
        <p:nvPicPr>
          <p:cNvPr id="37" name="Picture 4" descr="http://main.diabetes.org/dorg/images/lps/rates-by-ethnicity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7000"/>
                    </a14:imgEffect>
                    <a14:imgEffect>
                      <a14:saturation sat="2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73" y="2247900"/>
            <a:ext cx="4317647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5611" y="832338"/>
            <a:ext cx="4589435" cy="6799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36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</a:rPr>
              <a:t>Goal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</a:endParaRPr>
          </a:p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10" y="1961147"/>
            <a:ext cx="8172129" cy="4773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2400" dirty="0" smtClean="0">
                <a:latin typeface="Adobe Caslon Pro Bold" panose="0205070206050A020403" pitchFamily="18" charset="0"/>
              </a:rPr>
              <a:t>Our Analysis </a:t>
            </a:r>
            <a:r>
              <a:rPr lang="en-US" sz="2400" dirty="0">
                <a:latin typeface="Adobe Caslon Pro Bold" panose="0205070206050A020403" pitchFamily="18" charset="0"/>
              </a:rPr>
              <a:t>can be useful in the field of Medical Science</a:t>
            </a:r>
            <a:endParaRPr lang="en-US" sz="24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49" y="2624450"/>
            <a:ext cx="5326380" cy="3692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7730" y="3147536"/>
            <a:ext cx="4427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Data mining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can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unearth hidden knowledge from a huge amount of diabetes-related data.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Help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diabetes research and ultimately improve the quality of health care for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patients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2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04" y="35233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Tool &amp; Language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740" y="1879778"/>
            <a:ext cx="2411990" cy="7018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R - studio</a:t>
            </a:r>
            <a:endParaRPr lang="en-US" sz="3600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40" y="2629118"/>
            <a:ext cx="1952501" cy="1952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37" y="2581612"/>
            <a:ext cx="2330802" cy="195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9537" y="1967572"/>
            <a:ext cx="4242729" cy="61404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R – Programming </a:t>
            </a:r>
          </a:p>
        </p:txBody>
      </p:sp>
      <p:sp>
        <p:nvSpPr>
          <p:cNvPr id="8" name="Line Callout 2 (No Border) 7"/>
          <p:cNvSpPr/>
          <p:nvPr/>
        </p:nvSpPr>
        <p:spPr>
          <a:xfrm>
            <a:off x="3224308" y="4534113"/>
            <a:ext cx="2543296" cy="1515979"/>
          </a:xfrm>
          <a:prstGeom prst="callout2">
            <a:avLst>
              <a:gd name="adj1" fmla="val 50568"/>
              <a:gd name="adj2" fmla="val 478"/>
              <a:gd name="adj3" fmla="val 17956"/>
              <a:gd name="adj4" fmla="val -10044"/>
              <a:gd name="adj5" fmla="val -4166"/>
              <a:gd name="adj6" fmla="val -1671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Open Source IDE for R Programming</a:t>
            </a:r>
            <a:endParaRPr lang="en-US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" name="Line Callout 2 (No Border) 9"/>
          <p:cNvSpPr/>
          <p:nvPr/>
        </p:nvSpPr>
        <p:spPr>
          <a:xfrm>
            <a:off x="8907903" y="4509427"/>
            <a:ext cx="2543296" cy="1515979"/>
          </a:xfrm>
          <a:prstGeom prst="callout2">
            <a:avLst>
              <a:gd name="adj1" fmla="val 50568"/>
              <a:gd name="adj2" fmla="val 478"/>
              <a:gd name="adj3" fmla="val 17956"/>
              <a:gd name="adj4" fmla="val -10044"/>
              <a:gd name="adj5" fmla="val -198"/>
              <a:gd name="adj6" fmla="val -1529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Language for statistical computing and graphics</a:t>
            </a:r>
            <a:endParaRPr lang="en-US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3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50277" y="416169"/>
            <a:ext cx="8229600" cy="10668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Source of the dataset</a:t>
            </a:r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0277" y="1856521"/>
            <a:ext cx="10515600" cy="258308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Adobe Caslon Pro Bold" panose="0205070206050A020403" pitchFamily="18" charset="0"/>
                <a:cs typeface="Times New Roman" pitchFamily="18" charset="0"/>
                <a:hlinkClick r:id="rId2"/>
              </a:rPr>
              <a:t>https://archive.ics.uci.edu/ml/datasets/Diabetes+130-US+hospitals+for+years+1999-2008</a:t>
            </a:r>
            <a:endParaRPr lang="en-US" sz="2000" dirty="0" smtClean="0">
              <a:solidFill>
                <a:schemeClr val="tx1"/>
              </a:solidFill>
              <a:latin typeface="Adobe Caslon Pro Bold" panose="0205070206050A020403" pitchFamily="18" charset="0"/>
              <a:cs typeface="Times New Roman" pitchFamily="18" charset="0"/>
            </a:endParaRPr>
          </a:p>
          <a:p>
            <a:pPr lvl="0"/>
            <a:endParaRPr lang="en-US" sz="2000" dirty="0" smtClean="0">
              <a:solidFill>
                <a:schemeClr val="tx1"/>
              </a:solidFill>
              <a:latin typeface="Adobe Caslon Pro Bold" panose="0205070206050A020403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339" y="2520461"/>
            <a:ext cx="9272954" cy="33879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Represents 10 years (1999-2008) of clinical care at 130 US hospitals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100,000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records over 50 attributes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Attributes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dobe Caslon Pro Bold" panose="0205070206050A020403" pitchFamily="18" charset="0"/>
              <a:cs typeface="Adobe Arabic" panose="02040503050201020203" pitchFamily="18" charset="-7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Patient Number, Race, Gender and Age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Number of Tests Performed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A1c test Result and Glucose Serum Test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dobe Caslon Pro Bold" panose="0205070206050A020403" pitchFamily="18" charset="0"/>
                <a:cs typeface="Adobe Arabic" panose="02040503050201020203" pitchFamily="18" charset="-78"/>
              </a:rPr>
              <a:t>Number of Medication and Diabetic Medications</a:t>
            </a:r>
          </a:p>
          <a:p>
            <a:pPr marL="0" indent="0">
              <a:buFontTx/>
              <a:buNone/>
            </a:pP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531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43655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Actual Dataset </a:t>
            </a:r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10" name="tmp7EF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030" y="1591734"/>
            <a:ext cx="10858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673" y="360947"/>
            <a:ext cx="9432758" cy="9745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9753" y="190700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 &lt;-function(</a:t>
            </a:r>
            <a:r>
              <a:rPr lang="en-US" sz="14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x,minx,maxx</a:t>
            </a:r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z&lt;-((x-minx)/(</a:t>
            </a:r>
            <a:r>
              <a:rPr lang="en-US" sz="14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maxx</a:t>
            </a:r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-minx))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return(z) 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672" y="932447"/>
            <a:ext cx="10725271" cy="8061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Normalization</a:t>
            </a:r>
            <a:r>
              <a:rPr lang="en-US" sz="3600" dirty="0" smtClean="0">
                <a:latin typeface="Adobe Caslon Pro Bold" panose="0205070206050A020403" pitchFamily="18" charset="0"/>
                <a:cs typeface="Segoe UI Semibold"/>
              </a:rPr>
              <a:t> </a:t>
            </a:r>
            <a:r>
              <a:rPr lang="en-US" sz="3600" dirty="0" smtClean="0">
                <a:solidFill>
                  <a:srgbClr val="C00000"/>
                </a:solidFill>
                <a:latin typeface="Adobe Caslon Pro Bold" panose="0205070206050A020403" pitchFamily="18" charset="0"/>
                <a:cs typeface="Segoe UI Semibold"/>
              </a:rPr>
              <a:t>,</a:t>
            </a:r>
            <a:r>
              <a:rPr lang="en-US" sz="3600" dirty="0" smtClean="0">
                <a:solidFill>
                  <a:srgbClr val="0070C0"/>
                </a:solidFill>
                <a:latin typeface="Adobe Caslon Pro Bold" panose="0205070206050A020403" pitchFamily="18" charset="0"/>
                <a:cs typeface="Segoe UI Semibold"/>
              </a:rPr>
              <a:t>Classification,</a:t>
            </a:r>
            <a:r>
              <a:rPr lang="en-US" sz="3600" dirty="0" smtClean="0">
                <a:solidFill>
                  <a:srgbClr val="00602B"/>
                </a:solidFill>
                <a:latin typeface="Adobe Caslon Pro Bold" panose="0205070206050A020403" pitchFamily="18" charset="0"/>
                <a:cs typeface="Segoe UI Semibold"/>
              </a:rPr>
              <a:t> New Dataset Creation</a:t>
            </a:r>
            <a:endParaRPr lang="en-US" sz="3600" b="0" dirty="0" smtClean="0">
              <a:solidFill>
                <a:srgbClr val="00602B"/>
              </a:solidFill>
              <a:latin typeface="Adobe Caslon Pro Bold" panose="0205070206050A020403" pitchFamily="18" charset="0"/>
              <a:cs typeface="Segoe UI Semi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9476" y="3141567"/>
            <a:ext cx="6096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Race_num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&lt;- 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Dataset$race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=='Caucasian',1,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Dataset$race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=='Asian',2,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Dataset$race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=='AfricanAmerican',3,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ifelse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Dataset$race</a:t>
            </a:r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=='Hispanic',4,0</a:t>
            </a:r>
            <a:r>
              <a:rPr lang="en-US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54112" y="4518174"/>
            <a:ext cx="4011167" cy="18653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6848" y="4441455"/>
            <a:ext cx="4218431" cy="201881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19650" y="5009944"/>
            <a:ext cx="75121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New_Dataset</a:t>
            </a:r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(Race=</a:t>
            </a:r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race_num</a:t>
            </a:r>
            <a:endParaRPr lang="en-US" sz="1400" b="1" dirty="0">
              <a:solidFill>
                <a:srgbClr val="0060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b="1" dirty="0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,</a:t>
            </a:r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num_lab_procedures</a:t>
            </a:r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=norm(Dataset[,13],min(Dataset[,13]),max(Dataset[,13]))</a:t>
            </a:r>
          </a:p>
          <a:p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,</a:t>
            </a:r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num_procedures</a:t>
            </a:r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=norm(Dataset[,14],min(Dataset[,14]),max(Dataset[,14]))</a:t>
            </a:r>
          </a:p>
          <a:p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400" b="1" dirty="0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,metformin=</a:t>
            </a:r>
            <a:r>
              <a:rPr lang="en-US" sz="1400" b="1" dirty="0" err="1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Metformin_Info</a:t>
            </a:r>
            <a:endParaRPr lang="en-US" sz="1400" b="1" dirty="0">
              <a:solidFill>
                <a:srgbClr val="0060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,</a:t>
            </a:r>
            <a:r>
              <a:rPr lang="en-US" sz="1400" b="1" dirty="0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insulin=</a:t>
            </a:r>
            <a:r>
              <a:rPr lang="en-US" sz="1400" b="1" dirty="0" err="1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Insulin_Info</a:t>
            </a:r>
            <a:r>
              <a:rPr lang="en-US" sz="1400" b="1" dirty="0" smtClean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View(</a:t>
            </a:r>
            <a:r>
              <a:rPr lang="en-US" sz="1400" b="1" dirty="0" err="1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New_Dataset</a:t>
            </a:r>
            <a:r>
              <a:rPr lang="en-US" sz="1400" b="1" dirty="0">
                <a:solidFill>
                  <a:srgbClr val="0060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80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heme/theme1.xml><?xml version="1.0" encoding="utf-8"?>
<a:theme xmlns:a="http://schemas.openxmlformats.org/drawingml/2006/main" name="Office Mix">
  <a:themeElements>
    <a:clrScheme name="Office Mix">
      <a:dk1>
        <a:srgbClr val="2B2B2B"/>
      </a:dk1>
      <a:lt1>
        <a:srgbClr val="FFFFFF"/>
      </a:lt1>
      <a:dk2>
        <a:srgbClr val="505050"/>
      </a:dk2>
      <a:lt2>
        <a:srgbClr val="F2F2F2"/>
      </a:lt2>
      <a:accent1>
        <a:srgbClr val="0078D7"/>
      </a:accent1>
      <a:accent2>
        <a:srgbClr val="D83B01"/>
      </a:accent2>
      <a:accent3>
        <a:srgbClr val="FF8C00"/>
      </a:accent3>
      <a:accent4>
        <a:srgbClr val="5C2D91"/>
      </a:accent4>
      <a:accent5>
        <a:srgbClr val="8CBD18"/>
      </a:accent5>
      <a:accent6>
        <a:srgbClr val="FFB900"/>
      </a:accent6>
      <a:hlink>
        <a:srgbClr val="0078D7"/>
      </a:hlink>
      <a:folHlink>
        <a:srgbClr val="4DB0FF"/>
      </a:folHlink>
    </a:clrScheme>
    <a:fontScheme name="Office Mix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Tx/>
          <a:buNone/>
          <a:defRPr sz="1700" b="0" dirty="0" smtClean="0">
            <a:latin typeface="Segoe UI Semibold"/>
            <a:cs typeface="Segoe UI Semibold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MixStart_Update_6.5.15" id="{60899B57-461E-436C-89B9-AD8BFE676B7F}" vid="{4C140D03-C9A6-4F01-A333-D0890A71F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7098</TotalTime>
  <Words>1170</Words>
  <Application>Microsoft Office PowerPoint</Application>
  <PresentationFormat>Widescreen</PresentationFormat>
  <Paragraphs>527</Paragraphs>
  <Slides>31</Slides>
  <Notes>1</Notes>
  <HiddenSlides>0</HiddenSlides>
  <MMClips>5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Adobe Arabic</vt:lpstr>
      <vt:lpstr>Adobe Caslon Pro Bold</vt:lpstr>
      <vt:lpstr>Arial</vt:lpstr>
      <vt:lpstr>Calibri</vt:lpstr>
      <vt:lpstr>Courier New</vt:lpstr>
      <vt:lpstr>Georgia</vt:lpstr>
      <vt:lpstr>Segoe UI</vt:lpstr>
      <vt:lpstr>Segoe UI Light</vt:lpstr>
      <vt:lpstr>Segoe UI Semibold</vt:lpstr>
      <vt:lpstr>Times New Roman</vt:lpstr>
      <vt:lpstr>Wingdings</vt:lpstr>
      <vt:lpstr>Office Mix</vt:lpstr>
      <vt:lpstr>Equation</vt:lpstr>
      <vt:lpstr>ANALYSIS OF DIABETES DATASET</vt:lpstr>
      <vt:lpstr>PowerPoint Presentation</vt:lpstr>
      <vt:lpstr>Why data mining?</vt:lpstr>
      <vt:lpstr>Why Diabetes Dataset ?</vt:lpstr>
      <vt:lpstr>PowerPoint Presentation</vt:lpstr>
      <vt:lpstr>Tool &amp; Language</vt:lpstr>
      <vt:lpstr>Source of the dataset</vt:lpstr>
      <vt:lpstr>Actual Dataset </vt:lpstr>
      <vt:lpstr>PowerPoint Presentation</vt:lpstr>
      <vt:lpstr>PowerPoint Presentation</vt:lpstr>
      <vt:lpstr>Transformed Dataset </vt:lpstr>
      <vt:lpstr>Algorithms used</vt:lpstr>
      <vt:lpstr>Naïve Bayes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the accuracy of K-NN with different values of k</vt:lpstr>
      <vt:lpstr>PowerPoint Presentation</vt:lpstr>
      <vt:lpstr>Execution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Diabetes Dataset</dc:title>
  <dc:creator>karthik</dc:creator>
  <cp:lastModifiedBy>karthik</cp:lastModifiedBy>
  <cp:revision>208</cp:revision>
  <dcterms:created xsi:type="dcterms:W3CDTF">2015-11-22T02:49:08Z</dcterms:created>
  <dcterms:modified xsi:type="dcterms:W3CDTF">2015-12-09T01:45:43Z</dcterms:modified>
</cp:coreProperties>
</file>